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sldIdLst>
    <p:sldId id="266" r:id="rId5"/>
    <p:sldId id="315" r:id="rId6"/>
    <p:sldId id="311" r:id="rId7"/>
    <p:sldId id="310" r:id="rId8"/>
    <p:sldId id="309" r:id="rId9"/>
    <p:sldId id="312" r:id="rId10"/>
    <p:sldId id="313" r:id="rId11"/>
    <p:sldId id="317" r:id="rId12"/>
    <p:sldId id="314" r:id="rId13"/>
    <p:sldId id="323" r:id="rId14"/>
    <p:sldId id="321" r:id="rId15"/>
    <p:sldId id="318" r:id="rId16"/>
    <p:sldId id="322" r:id="rId17"/>
    <p:sldId id="316" r:id="rId18"/>
    <p:sldId id="324" r:id="rId19"/>
    <p:sldId id="327" r:id="rId20"/>
    <p:sldId id="328" r:id="rId21"/>
    <p:sldId id="329" r:id="rId22"/>
    <p:sldId id="325"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4" autoAdjust="0"/>
    <p:restoredTop sz="60670" autoAdjust="0"/>
  </p:normalViewPr>
  <p:slideViewPr>
    <p:cSldViewPr snapToGrid="0">
      <p:cViewPr varScale="1">
        <p:scale>
          <a:sx n="46" d="100"/>
          <a:sy n="46" d="100"/>
        </p:scale>
        <p:origin x="180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BA731-57E3-4A8F-BCB1-D39B7954FB73}" type="datetimeFigureOut">
              <a:rPr lang="en-US" smtClean="0"/>
              <a:t>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1C3611-A998-4EFB-AC08-5920B08C842A}" type="slidenum">
              <a:rPr lang="en-US" smtClean="0"/>
              <a:t>‹#›</a:t>
            </a:fld>
            <a:endParaRPr lang="en-US"/>
          </a:p>
        </p:txBody>
      </p:sp>
    </p:spTree>
    <p:extLst>
      <p:ext uri="{BB962C8B-B14F-4D97-AF65-F5344CB8AC3E}">
        <p14:creationId xmlns:p14="http://schemas.microsoft.com/office/powerpoint/2010/main" val="1509557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Physiological needs in</a:t>
            </a:r>
            <a:r>
              <a:rPr lang="en-US" baseline="0" dirty="0" smtClean="0"/>
              <a:t> a workplace includes safety needs, social needs, esteem needs and self-actualization needs, but not limited to this list. Safety needs takes care of formal contracts of employment and benefits which might take the form of sick pay or pension scheme.  Social needs can be promoted in a working environment through establishing working groups or departments. Also, social needs at workplace can be catered for by encouraging team building via social activities (</a:t>
            </a:r>
            <a:r>
              <a:rPr lang="en-US" dirty="0" smtClean="0"/>
              <a:t>Reeve, 2018</a:t>
            </a:r>
            <a:r>
              <a:rPr lang="en-US" baseline="0" dirty="0" smtClean="0"/>
              <a:t>). Self-esteem at workplace and even beyond is ensured by mutual respect between workers and even the senior management team and praise. Workers need to be praised for the good work that they have done. Self-actualization can take the form of mentoring, </a:t>
            </a:r>
            <a:r>
              <a:rPr lang="en-US" baseline="0" dirty="0" err="1" smtClean="0"/>
              <a:t>secondments</a:t>
            </a:r>
            <a:r>
              <a:rPr lang="en-US" baseline="0" dirty="0" smtClean="0"/>
              <a:t>, training and promotions and they all serve to ensure that the employees do their very best when carrying out tasks which they have been assigned.  </a:t>
            </a:r>
            <a:endParaRPr lang="en-US" dirty="0"/>
          </a:p>
        </p:txBody>
      </p:sp>
      <p:sp>
        <p:nvSpPr>
          <p:cNvPr id="4" name="Slide Number Placeholder 3"/>
          <p:cNvSpPr>
            <a:spLocks noGrp="1"/>
          </p:cNvSpPr>
          <p:nvPr>
            <p:ph type="sldNum" sz="quarter" idx="10"/>
          </p:nvPr>
        </p:nvSpPr>
        <p:spPr/>
        <p:txBody>
          <a:bodyPr/>
          <a:lstStyle/>
          <a:p>
            <a:fld id="{F11C3611-A998-4EFB-AC08-5920B08C842A}" type="slidenum">
              <a:rPr lang="en-US" smtClean="0"/>
              <a:t>2</a:t>
            </a:fld>
            <a:endParaRPr lang="en-US"/>
          </a:p>
        </p:txBody>
      </p:sp>
    </p:spTree>
    <p:extLst>
      <p:ext uri="{BB962C8B-B14F-4D97-AF65-F5344CB8AC3E}">
        <p14:creationId xmlns:p14="http://schemas.microsoft.com/office/powerpoint/2010/main" val="196520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research,</a:t>
            </a:r>
            <a:r>
              <a:rPr lang="en-US" baseline="0" dirty="0" smtClean="0"/>
              <a:t> men and women have been found to stand equal in terms of job performance as well as mental abilities. But, the community still affirms that there are still differences between women and men in terms of job performance and mental abilities. In todays’ workplaces, there is a diverse workforce. This means that workplaces are now filled with people from different cultures and races (</a:t>
            </a:r>
            <a:r>
              <a:rPr lang="en-US" dirty="0" smtClean="0"/>
              <a:t>Birdie, &amp; Jain, 2016</a:t>
            </a:r>
            <a:r>
              <a:rPr lang="en-US" baseline="0" dirty="0" smtClean="0"/>
              <a:t>). It is a mistake to attribute a certain stereotype or behavior following on one’s race and culture since they are no more counted to be influencing a person’s behavior.  In addition, the way we perceive others affects our behavior or their behavior towards us. It affects the way people understand each other and this might influence behavior at workplaces. People’s attitudes towards workplaces might be influenced by having worked in different companies. Such persons might tend not to differentiate the differences between organizational citizenship of one company to another. </a:t>
            </a:r>
            <a:endParaRPr lang="en-US" dirty="0"/>
          </a:p>
        </p:txBody>
      </p:sp>
      <p:sp>
        <p:nvSpPr>
          <p:cNvPr id="4" name="Slide Number Placeholder 3"/>
          <p:cNvSpPr>
            <a:spLocks noGrp="1"/>
          </p:cNvSpPr>
          <p:nvPr>
            <p:ph type="sldNum" sz="quarter" idx="10"/>
          </p:nvPr>
        </p:nvSpPr>
        <p:spPr/>
        <p:txBody>
          <a:bodyPr/>
          <a:lstStyle/>
          <a:p>
            <a:fld id="{F11C3611-A998-4EFB-AC08-5920B08C842A}" type="slidenum">
              <a:rPr lang="en-US" smtClean="0"/>
              <a:t>3</a:t>
            </a:fld>
            <a:endParaRPr lang="en-US"/>
          </a:p>
        </p:txBody>
      </p:sp>
    </p:spTree>
    <p:extLst>
      <p:ext uri="{BB962C8B-B14F-4D97-AF65-F5344CB8AC3E}">
        <p14:creationId xmlns:p14="http://schemas.microsoft.com/office/powerpoint/2010/main" val="88546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unmet human needs impacts a company in different ways. They can impact the company by lowering the employees’ morale which in return makes it hard for the company to realize its goals. When workers’ morale is lowered, they will not do to their very best the tasks that they have been assigned. This will lead to low productivity amongst the workers. This can be resolved by paying the workers reasonable salaries and wages (</a:t>
            </a:r>
            <a:r>
              <a:rPr lang="en-US" dirty="0" err="1" smtClean="0"/>
              <a:t>Gitman</a:t>
            </a:r>
            <a:r>
              <a:rPr lang="en-US" dirty="0" smtClean="0"/>
              <a:t>, McDaniel, Shah, Reece, </a:t>
            </a:r>
            <a:r>
              <a:rPr lang="en-US" dirty="0" err="1" smtClean="0"/>
              <a:t>Koffel</a:t>
            </a:r>
            <a:r>
              <a:rPr lang="en-US" dirty="0" smtClean="0"/>
              <a:t>, </a:t>
            </a:r>
            <a:r>
              <a:rPr lang="en-US" dirty="0" err="1" smtClean="0"/>
              <a:t>Talsma</a:t>
            </a:r>
            <a:r>
              <a:rPr lang="en-US" dirty="0" smtClean="0"/>
              <a:t>, &amp; Hyatt, 2018</a:t>
            </a:r>
            <a:r>
              <a:rPr lang="en-US" baseline="0" dirty="0" smtClean="0"/>
              <a:t>). The company can also avail some other additional benefits to the employees such as payable sick leaves. In addition, the company can ensure that the workers have attained their self-actualization needs via mentoring, training and promotion opportunities. </a:t>
            </a:r>
            <a:endParaRPr lang="en-US" dirty="0"/>
          </a:p>
        </p:txBody>
      </p:sp>
      <p:sp>
        <p:nvSpPr>
          <p:cNvPr id="4" name="Slide Number Placeholder 3"/>
          <p:cNvSpPr>
            <a:spLocks noGrp="1"/>
          </p:cNvSpPr>
          <p:nvPr>
            <p:ph type="sldNum" sz="quarter" idx="10"/>
          </p:nvPr>
        </p:nvSpPr>
        <p:spPr/>
        <p:txBody>
          <a:bodyPr/>
          <a:lstStyle/>
          <a:p>
            <a:fld id="{F11C3611-A998-4EFB-AC08-5920B08C842A}" type="slidenum">
              <a:rPr lang="en-US" smtClean="0"/>
              <a:t>4</a:t>
            </a:fld>
            <a:endParaRPr lang="en-US"/>
          </a:p>
        </p:txBody>
      </p:sp>
    </p:spTree>
    <p:extLst>
      <p:ext uri="{BB962C8B-B14F-4D97-AF65-F5344CB8AC3E}">
        <p14:creationId xmlns:p14="http://schemas.microsoft.com/office/powerpoint/2010/main" val="2454211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xmlns=""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xmlns="" id="{9925CCF1-92C0-4AF3-BFAF-4921631915AB}"/>
              </a:ext>
            </a:extLst>
          </p:cNvPr>
          <p:cNvSpPr>
            <a:spLocks noGrp="1"/>
          </p:cNvSpPr>
          <p:nvPr>
            <p:ph type="dt" sz="half" idx="10"/>
          </p:nvPr>
        </p:nvSpPr>
        <p:spPr/>
        <p:txBody>
          <a:bodyPr/>
          <a:lstStyle/>
          <a:p>
            <a:fld id="{9184DA70-C731-4C70-880D-CCD4705E623C}" type="datetime1">
              <a:rPr lang="en-US" smtClean="0"/>
              <a:t>3/1/2021</a:t>
            </a:fld>
            <a:endParaRPr lang="en-US" dirty="0"/>
          </a:p>
        </p:txBody>
      </p:sp>
      <p:sp>
        <p:nvSpPr>
          <p:cNvPr id="5" name="Footer Placeholder 4">
            <a:extLst>
              <a:ext uri="{FF2B5EF4-FFF2-40B4-BE49-F238E27FC236}">
                <a16:creationId xmlns:a16="http://schemas.microsoft.com/office/drawing/2014/main" xmlns=""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a:lstStyle/>
          <a:p>
            <a:fld id="{4BE1D723-8F53-4F53-90B0-1982A396982E}" type="datetime1">
              <a:rPr lang="en-US" smtClean="0"/>
              <a:t>3/1/2021</a:t>
            </a:fld>
            <a:endParaRPr lang="en-US" dirty="0"/>
          </a:p>
        </p:txBody>
      </p:sp>
      <p:sp>
        <p:nvSpPr>
          <p:cNvPr id="8" name="Footer Placeholder 7">
            <a:extLst>
              <a:ext uri="{FF2B5EF4-FFF2-40B4-BE49-F238E27FC236}">
                <a16:creationId xmlns:a16="http://schemas.microsoft.com/office/drawing/2014/main" xmlns=""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xmlns=""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xmlns="" id="{AAF2E137-EC28-48F8-9198-1F02539029B6}"/>
              </a:ext>
            </a:extLst>
          </p:cNvPr>
          <p:cNvSpPr>
            <a:spLocks noGrp="1"/>
          </p:cNvSpPr>
          <p:nvPr>
            <p:ph type="dt" sz="half" idx="10"/>
          </p:nvPr>
        </p:nvSpPr>
        <p:spPr/>
        <p:txBody>
          <a:bodyPr/>
          <a:lstStyle/>
          <a:p>
            <a:fld id="{97669AF7-7BEB-44E4-9852-375E34362B5B}" type="datetime1">
              <a:rPr lang="en-US" smtClean="0"/>
              <a:t>3/1/2021</a:t>
            </a:fld>
            <a:endParaRPr lang="en-US" dirty="0"/>
          </a:p>
        </p:txBody>
      </p:sp>
      <p:sp>
        <p:nvSpPr>
          <p:cNvPr id="8" name="Footer Placeholder 7">
            <a:extLst>
              <a:ext uri="{FF2B5EF4-FFF2-40B4-BE49-F238E27FC236}">
                <a16:creationId xmlns:a16="http://schemas.microsoft.com/office/drawing/2014/main" xmlns=""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xmlns=""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xmlns="" id="{5782D47D-B0DC-4C40-BCC6-BBBA32584A38}"/>
              </a:ext>
            </a:extLst>
          </p:cNvPr>
          <p:cNvSpPr>
            <a:spLocks noGrp="1"/>
          </p:cNvSpPr>
          <p:nvPr>
            <p:ph type="dt" sz="half" idx="10"/>
          </p:nvPr>
        </p:nvSpPr>
        <p:spPr/>
        <p:txBody>
          <a:bodyPr/>
          <a:lstStyle/>
          <a:p>
            <a:fld id="{BAAAC38D-0552-4C82-B593-E6124DFADBE2}" type="datetime1">
              <a:rPr lang="en-US" smtClean="0"/>
              <a:t>3/1/2021</a:t>
            </a:fld>
            <a:endParaRPr lang="en-US" dirty="0"/>
          </a:p>
        </p:txBody>
      </p:sp>
      <p:sp>
        <p:nvSpPr>
          <p:cNvPr id="9" name="Footer Placeholder 8">
            <a:extLst>
              <a:ext uri="{FF2B5EF4-FFF2-40B4-BE49-F238E27FC236}">
                <a16:creationId xmlns:a16="http://schemas.microsoft.com/office/drawing/2014/main" xmlns=""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xmlns="" id="{8AF8A515-AA94-45D1-9223-5C2272618D85}"/>
              </a:ext>
            </a:extLst>
          </p:cNvPr>
          <p:cNvSpPr>
            <a:spLocks noGrp="1"/>
          </p:cNvSpPr>
          <p:nvPr>
            <p:ph type="dt" sz="half" idx="10"/>
          </p:nvPr>
        </p:nvSpPr>
        <p:spPr/>
        <p:txBody>
          <a:bodyPr/>
          <a:lstStyle/>
          <a:p>
            <a:fld id="{D9DF0F1C-5577-4ACB-BB62-DF8F3C494C7E}" type="datetime1">
              <a:rPr lang="en-US" smtClean="0"/>
              <a:t>3/1/2021</a:t>
            </a:fld>
            <a:endParaRPr lang="en-US" dirty="0"/>
          </a:p>
        </p:txBody>
      </p:sp>
      <p:sp>
        <p:nvSpPr>
          <p:cNvPr id="11" name="Footer Placeholder 10">
            <a:extLst>
              <a:ext uri="{FF2B5EF4-FFF2-40B4-BE49-F238E27FC236}">
                <a16:creationId xmlns:a16="http://schemas.microsoft.com/office/drawing/2014/main" xmlns=""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xmlns=""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xmlns="" id="{7392073F-158F-44A3-8913-917AFFC1BC20}"/>
              </a:ext>
            </a:extLst>
          </p:cNvPr>
          <p:cNvSpPr>
            <a:spLocks noGrp="1"/>
          </p:cNvSpPr>
          <p:nvPr>
            <p:ph type="dt" sz="half" idx="10"/>
          </p:nvPr>
        </p:nvSpPr>
        <p:spPr/>
        <p:txBody>
          <a:bodyPr/>
          <a:lstStyle/>
          <a:p>
            <a:fld id="{1775B394-D9F9-4F0C-B15D-605F45CB9E9F}" type="datetime1">
              <a:rPr lang="en-US" smtClean="0"/>
              <a:t>3/1/2021</a:t>
            </a:fld>
            <a:endParaRPr lang="en-US" dirty="0"/>
          </a:p>
        </p:txBody>
      </p:sp>
      <p:sp>
        <p:nvSpPr>
          <p:cNvPr id="7" name="Footer Placeholder 6">
            <a:extLst>
              <a:ext uri="{FF2B5EF4-FFF2-40B4-BE49-F238E27FC236}">
                <a16:creationId xmlns:a16="http://schemas.microsoft.com/office/drawing/2014/main" xmlns=""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xmlns=""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xmlns="" id="{94E9223F-721F-47BF-9FD5-0F8D12FF0DE1}"/>
              </a:ext>
            </a:extLst>
          </p:cNvPr>
          <p:cNvSpPr>
            <a:spLocks noGrp="1"/>
          </p:cNvSpPr>
          <p:nvPr>
            <p:ph type="dt" sz="half" idx="10"/>
          </p:nvPr>
        </p:nvSpPr>
        <p:spPr/>
        <p:txBody>
          <a:bodyPr/>
          <a:lstStyle/>
          <a:p>
            <a:fld id="{39667345-2558-425A-8533-9BFDBCE15005}" type="datetime1">
              <a:rPr lang="en-US" smtClean="0"/>
              <a:t>3/1/2021</a:t>
            </a:fld>
            <a:endParaRPr lang="en-US" dirty="0"/>
          </a:p>
        </p:txBody>
      </p:sp>
      <p:sp>
        <p:nvSpPr>
          <p:cNvPr id="3" name="Footer Placeholder 2">
            <a:extLst>
              <a:ext uri="{FF2B5EF4-FFF2-40B4-BE49-F238E27FC236}">
                <a16:creationId xmlns:a16="http://schemas.microsoft.com/office/drawing/2014/main" xmlns=""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3/1/2021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3/1/2021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3/1/2021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xmlns=""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F452A527-3631-41ED-858D-3777A7D14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xmlns="" id="{9AB2EA78-AEB3-469B-9025-3B17201A457B}"/>
              </a:ext>
            </a:extLst>
          </p:cNvPr>
          <p:cNvSpPr>
            <a:spLocks noGrp="1"/>
          </p:cNvSpPr>
          <p:nvPr>
            <p:ph type="ctrTitle"/>
          </p:nvPr>
        </p:nvSpPr>
        <p:spPr>
          <a:xfrm>
            <a:off x="6730000" y="639097"/>
            <a:ext cx="4813072" cy="3494791"/>
          </a:xfrm>
        </p:spPr>
        <p:txBody>
          <a:bodyPr>
            <a:normAutofit/>
          </a:bodyPr>
          <a:lstStyle/>
          <a:p>
            <a:r>
              <a:rPr lang="en-US" dirty="0"/>
              <a:t>Title Lorem Ipsum</a:t>
            </a:r>
          </a:p>
        </p:txBody>
      </p:sp>
      <p:sp>
        <p:nvSpPr>
          <p:cNvPr id="3" name="Subtitle 2">
            <a:extLst>
              <a:ext uri="{FF2B5EF4-FFF2-40B4-BE49-F238E27FC236}">
                <a16:creationId xmlns:a16="http://schemas.microsoft.com/office/drawing/2014/main" xmlns="" id="{255E1F2F-E259-4EA8-9FFD-3A10AF541859}"/>
              </a:ext>
            </a:extLst>
          </p:cNvPr>
          <p:cNvSpPr>
            <a:spLocks noGrp="1"/>
          </p:cNvSpPr>
          <p:nvPr>
            <p:ph type="subTitle" idx="1"/>
          </p:nvPr>
        </p:nvSpPr>
        <p:spPr>
          <a:xfrm>
            <a:off x="6729999" y="4455621"/>
            <a:ext cx="4829101" cy="1238616"/>
          </a:xfrm>
        </p:spPr>
        <p:txBody>
          <a:bodyPr>
            <a:normAutofit/>
          </a:bodyPr>
          <a:lstStyle/>
          <a:p>
            <a:r>
              <a:rPr lang="en-US" dirty="0"/>
              <a:t>Sit Dolor Amet</a:t>
            </a:r>
          </a:p>
        </p:txBody>
      </p:sp>
      <p:cxnSp>
        <p:nvCxnSpPr>
          <p:cNvPr id="26" name="Straight Connector 25">
            <a:extLst>
              <a:ext uri="{FF2B5EF4-FFF2-40B4-BE49-F238E27FC236}">
                <a16:creationId xmlns:a16="http://schemas.microsoft.com/office/drawing/2014/main" xmlns="" id="{D28A9C89-B313-458F-9C85-515930A51A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xmlns="" id="{0BBE40A6-4D3B-4738-A73C-B22AA1825DDB}"/>
              </a:ext>
            </a:extLst>
          </p:cNvPr>
          <p:cNvGrpSpPr/>
          <p:nvPr/>
        </p:nvGrpSpPr>
        <p:grpSpPr>
          <a:xfrm>
            <a:off x="1" y="-12"/>
            <a:ext cx="12197349" cy="6858012"/>
            <a:chOff x="1" y="-12"/>
            <a:chExt cx="12197349" cy="6858012"/>
          </a:xfrm>
        </p:grpSpPr>
        <p:pic>
          <p:nvPicPr>
            <p:cNvPr id="6" name="Picture 5">
              <a:extLst>
                <a:ext uri="{FF2B5EF4-FFF2-40B4-BE49-F238E27FC236}">
                  <a16:creationId xmlns:a16="http://schemas.microsoft.com/office/drawing/2014/main" xmlns="" id="{8940CBE3-3F91-419A-A649-32AB388ECA8B}"/>
                </a:ext>
                <a:ext uri="{C183D7F6-B498-43B3-948B-1728B52AA6E4}">
                  <adec:decorative xmlns:adec="http://schemas.microsoft.com/office/drawing/2017/decorative" xmlns=""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2"/>
              <a:ext cx="4124324" cy="6858000"/>
            </a:xfrm>
            <a:prstGeom prst="rect">
              <a:avLst/>
            </a:prstGeom>
            <a:ln>
              <a:solidFill>
                <a:schemeClr val="tx1"/>
              </a:solidFill>
            </a:ln>
            <a:effectLst>
              <a:innerShdw blurRad="63500" dist="50800">
                <a:prstClr val="black">
                  <a:alpha val="50000"/>
                </a:prstClr>
              </a:innerShdw>
            </a:effectLst>
          </p:spPr>
        </p:pic>
        <p:pic>
          <p:nvPicPr>
            <p:cNvPr id="4" name="Picture 3">
              <a:extLst>
                <a:ext uri="{FF2B5EF4-FFF2-40B4-BE49-F238E27FC236}">
                  <a16:creationId xmlns:a16="http://schemas.microsoft.com/office/drawing/2014/main" xmlns="" id="{7A090328-E6F3-4BC8-AA63-DE834399821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t="386" b="-1"/>
            <a:stretch/>
          </p:blipFill>
          <p:spPr>
            <a:xfrm>
              <a:off x="1872344" y="0"/>
              <a:ext cx="10325006" cy="6858000"/>
            </a:xfrm>
            <a:prstGeom prst="rect">
              <a:avLst/>
            </a:prstGeom>
            <a:ln>
              <a:solidFill>
                <a:schemeClr val="tx1"/>
              </a:solid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9E3965E-AC41-4711-9D10-E25ABB132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xmlns="" id="{1F5DC8C3-BA5F-4EED-BB9A-A14272BD82A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1">
            <a:extLst>
              <a:ext uri="{FF2B5EF4-FFF2-40B4-BE49-F238E27FC236}">
                <a16:creationId xmlns:a16="http://schemas.microsoft.com/office/drawing/2014/main" xmlns="" id="{8C6E698C-8155-4B8B-BDC9-B7299772B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xmlns="" id="{49F70B3C-65FD-433A-9470-31290CE5B9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584734" y="0"/>
            <a:ext cx="760726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5945D59D-ECAA-4F13-9FE8-FCE787D3A48F}"/>
              </a:ext>
            </a:extLst>
          </p:cNvPr>
          <p:cNvSpPr>
            <a:spLocks noGrp="1"/>
          </p:cNvSpPr>
          <p:nvPr>
            <p:ph type="title"/>
          </p:nvPr>
        </p:nvSpPr>
        <p:spPr>
          <a:xfrm>
            <a:off x="5220928" y="965200"/>
            <a:ext cx="5999002" cy="4927600"/>
          </a:xfrm>
        </p:spPr>
        <p:txBody>
          <a:bodyPr vert="horz" lIns="91440" tIns="45720" rIns="91440" bIns="45720" rtlCol="0" anchor="ctr">
            <a:normAutofit/>
          </a:bodyPr>
          <a:lstStyle/>
          <a:p>
            <a:endParaRPr lang="en-US" sz="8000" dirty="0">
              <a:solidFill>
                <a:srgbClr val="FFFFFF"/>
              </a:solidFill>
            </a:endParaRPr>
          </a:p>
        </p:txBody>
      </p:sp>
      <p:sp>
        <p:nvSpPr>
          <p:cNvPr id="16" name="Rectangle 15">
            <a:extLst>
              <a:ext uri="{FF2B5EF4-FFF2-40B4-BE49-F238E27FC236}">
                <a16:creationId xmlns:a16="http://schemas.microsoft.com/office/drawing/2014/main" xmlns="" id="{02A77498-E379-4BB1-A732-752AD46957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xmlns="" id="{102350D2-247C-4BC3-9B0E-EFFAF5A81B99}"/>
              </a:ext>
            </a:extLst>
          </p:cNvPr>
          <p:cNvPicPr>
            <a:picLocks noChangeAspect="1"/>
          </p:cNvPicPr>
          <p:nvPr/>
        </p:nvPicPr>
        <p:blipFill rotWithShape="1">
          <a:blip r:embed="rId2"/>
          <a:srcRect t="36456" b="37214"/>
          <a:stretch/>
        </p:blipFill>
        <p:spPr>
          <a:xfrm>
            <a:off x="0" y="6405432"/>
            <a:ext cx="2538714" cy="452568"/>
          </a:xfrm>
          <a:prstGeom prst="rect">
            <a:avLst/>
          </a:prstGeom>
        </p:spPr>
      </p:pic>
    </p:spTree>
    <p:extLst>
      <p:ext uri="{BB962C8B-B14F-4D97-AF65-F5344CB8AC3E}">
        <p14:creationId xmlns:p14="http://schemas.microsoft.com/office/powerpoint/2010/main" val="434915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4BA142DB-8AA7-41C6-8928-8D28BB627ABB}"/>
              </a:ext>
            </a:extLst>
          </p:cNvPr>
          <p:cNvSpPr>
            <a:spLocks noGrp="1"/>
          </p:cNvSpPr>
          <p:nvPr>
            <p:ph type="title"/>
          </p:nvPr>
        </p:nvSpPr>
        <p:spPr>
          <a:xfrm>
            <a:off x="1097280" y="286603"/>
            <a:ext cx="10058400" cy="1450757"/>
          </a:xfrm>
        </p:spPr>
        <p:txBody>
          <a:bodyPr anchor="ct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xmlns="" id="{D378CDFE-A552-498B-876C-AB95B2058683}"/>
              </a:ext>
            </a:extLst>
          </p:cNvPr>
          <p:cNvSpPr>
            <a:spLocks noGrp="1"/>
          </p:cNvSpPr>
          <p:nvPr>
            <p:ph idx="1"/>
          </p:nvPr>
        </p:nvSpPr>
        <p:spPr>
          <a:xfrm>
            <a:off x="1096963" y="2675694"/>
            <a:ext cx="10058400" cy="3193294"/>
          </a:xfrm>
        </p:spPr>
        <p:txBody>
          <a:bodyPr>
            <a:normAutofit/>
          </a:bodyPr>
          <a:lstStyle/>
          <a:p>
            <a:endParaRPr lang="en-US"/>
          </a:p>
        </p:txBody>
      </p:sp>
      <p:sp>
        <p:nvSpPr>
          <p:cNvPr id="12" name="Rectangle 11">
            <a:extLst>
              <a:ext uri="{FF2B5EF4-FFF2-40B4-BE49-F238E27FC236}">
                <a16:creationId xmlns:a16="http://schemas.microsoft.com/office/drawing/2014/main" xmlns=""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xmlns="" id="{D0BC9C14-4849-471B-A419-B6828ED8D7A7}"/>
              </a:ext>
            </a:extLst>
          </p:cNvPr>
          <p:cNvPicPr>
            <a:picLocks noChangeAspect="1"/>
          </p:cNvPicPr>
          <p:nvPr/>
        </p:nvPicPr>
        <p:blipFill rotWithShape="1">
          <a:blip r:embed="rId2"/>
          <a:srcRect t="36456" b="37214"/>
          <a:stretch/>
        </p:blipFill>
        <p:spPr>
          <a:xfrm>
            <a:off x="0" y="6405432"/>
            <a:ext cx="2538714" cy="452568"/>
          </a:xfrm>
          <a:prstGeom prst="rect">
            <a:avLst/>
          </a:prstGeom>
        </p:spPr>
      </p:pic>
    </p:spTree>
    <p:extLst>
      <p:ext uri="{BB962C8B-B14F-4D97-AF65-F5344CB8AC3E}">
        <p14:creationId xmlns:p14="http://schemas.microsoft.com/office/powerpoint/2010/main" val="2511525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348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349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733C9E37-8A59-4350-8BDE-723B1384C39D}"/>
              </a:ext>
            </a:extLst>
          </p:cNvPr>
          <p:cNvSpPr>
            <a:spLocks noGrp="1"/>
          </p:cNvSpPr>
          <p:nvPr>
            <p:ph type="title"/>
          </p:nvPr>
        </p:nvSpPr>
        <p:spPr>
          <a:xfrm>
            <a:off x="1945849" y="170329"/>
            <a:ext cx="3642309" cy="6081775"/>
          </a:xfrm>
        </p:spPr>
        <p:txBody>
          <a:bodyPr anchor="ctr">
            <a:normAutofit/>
          </a:bodyPr>
          <a:lstStyle/>
          <a:p>
            <a:pPr algn="ctr"/>
            <a:r>
              <a:rPr lang="en-US" sz="4400" dirty="0">
                <a:solidFill>
                  <a:srgbClr val="FFFFFF"/>
                </a:solidFill>
              </a:rPr>
              <a:t>Quasi</a:t>
            </a:r>
          </a:p>
        </p:txBody>
      </p:sp>
      <p:sp>
        <p:nvSpPr>
          <p:cNvPr id="3" name="Content Placeholder 2">
            <a:extLst>
              <a:ext uri="{FF2B5EF4-FFF2-40B4-BE49-F238E27FC236}">
                <a16:creationId xmlns:a16="http://schemas.microsoft.com/office/drawing/2014/main" xmlns="" id="{DFC5972B-B881-4621-B552-AC11A6D50295}"/>
              </a:ext>
            </a:extLst>
          </p:cNvPr>
          <p:cNvSpPr>
            <a:spLocks noGrp="1"/>
          </p:cNvSpPr>
          <p:nvPr>
            <p:ph idx="1"/>
          </p:nvPr>
        </p:nvSpPr>
        <p:spPr>
          <a:xfrm>
            <a:off x="6685438" y="605896"/>
            <a:ext cx="5923721" cy="5646208"/>
          </a:xfrm>
        </p:spPr>
        <p:txBody>
          <a:bodyPr anchor="ctr">
            <a:normAutofit/>
          </a:bodyPr>
          <a:lstStyle/>
          <a:p>
            <a:endParaRPr lang="en-US" sz="2400"/>
          </a:p>
        </p:txBody>
      </p:sp>
      <p:sp>
        <p:nvSpPr>
          <p:cNvPr id="24" name="Rectangle 23">
            <a:extLst>
              <a:ext uri="{FF2B5EF4-FFF2-40B4-BE49-F238E27FC236}">
                <a16:creationId xmlns:a16="http://schemas.microsoft.com/office/drawing/2014/main" xmlns="" id="{FCAEED9E-BB91-43A0-911B-1ACD8803E3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348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xmlns="" id="{D38A5AE8-3BE6-4056-8891-CF080BF3317D}"/>
              </a:ext>
            </a:extLst>
          </p:cNvPr>
          <p:cNvPicPr>
            <a:picLocks noChangeAspect="1"/>
          </p:cNvPicPr>
          <p:nvPr/>
        </p:nvPicPr>
        <p:blipFill rotWithShape="1">
          <a:blip r:embed="rId2"/>
          <a:srcRect l="9126" r="8054"/>
          <a:stretch/>
        </p:blipFill>
        <p:spPr>
          <a:xfrm rot="16200000">
            <a:off x="-2702260" y="2702261"/>
            <a:ext cx="6858002" cy="1453478"/>
          </a:xfrm>
          <a:prstGeom prst="rect">
            <a:avLst/>
          </a:prstGeom>
        </p:spPr>
      </p:pic>
    </p:spTree>
    <p:extLst>
      <p:ext uri="{BB962C8B-B14F-4D97-AF65-F5344CB8AC3E}">
        <p14:creationId xmlns:p14="http://schemas.microsoft.com/office/powerpoint/2010/main" val="2429340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D4A58FAF-229B-47E7-BBAA-D42BB5F2B7E3}"/>
              </a:ext>
            </a:extLst>
          </p:cNvPr>
          <p:cNvSpPr>
            <a:spLocks noGrp="1"/>
          </p:cNvSpPr>
          <p:nvPr>
            <p:ph type="title"/>
          </p:nvPr>
        </p:nvSpPr>
        <p:spPr>
          <a:xfrm>
            <a:off x="492369" y="605896"/>
            <a:ext cx="3642309" cy="5646208"/>
          </a:xfrm>
        </p:spPr>
        <p:txBody>
          <a:bodyPr anchor="ctr">
            <a:normAutofit/>
          </a:bodyPr>
          <a:lstStyle/>
          <a:p>
            <a:endParaRPr lang="en-US" sz="4400">
              <a:solidFill>
                <a:srgbClr val="FFFFFF"/>
              </a:solidFill>
            </a:endParaRPr>
          </a:p>
        </p:txBody>
      </p:sp>
      <p:sp>
        <p:nvSpPr>
          <p:cNvPr id="3" name="Content Placeholder 2">
            <a:extLst>
              <a:ext uri="{FF2B5EF4-FFF2-40B4-BE49-F238E27FC236}">
                <a16:creationId xmlns:a16="http://schemas.microsoft.com/office/drawing/2014/main" xmlns="" id="{B299A301-9A4E-4CE3-8362-4EBC31AC8179}"/>
              </a:ext>
            </a:extLst>
          </p:cNvPr>
          <p:cNvSpPr>
            <a:spLocks noGrp="1"/>
          </p:cNvSpPr>
          <p:nvPr>
            <p:ph idx="1"/>
          </p:nvPr>
        </p:nvSpPr>
        <p:spPr>
          <a:xfrm>
            <a:off x="5231958" y="605896"/>
            <a:ext cx="5923721" cy="5646208"/>
          </a:xfrm>
        </p:spPr>
        <p:txBody>
          <a:bodyPr anchor="ctr">
            <a:normAutofit/>
          </a:bodyPr>
          <a:lstStyle/>
          <a:p>
            <a:endParaRPr lang="en-US" sz="2400"/>
          </a:p>
        </p:txBody>
      </p:sp>
      <p:sp>
        <p:nvSpPr>
          <p:cNvPr id="12" name="Rectangle 11">
            <a:extLst>
              <a:ext uri="{FF2B5EF4-FFF2-40B4-BE49-F238E27FC236}">
                <a16:creationId xmlns:a16="http://schemas.microsoft.com/office/drawing/2014/main" xmlns="" id="{FCAEED9E-BB91-43A0-911B-1ACD8803E3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xmlns="" id="{16FE091C-2FED-4A04-8CCD-3542D1B57DAA}"/>
              </a:ext>
            </a:extLst>
          </p:cNvPr>
          <p:cNvPicPr>
            <a:picLocks noChangeAspect="1"/>
          </p:cNvPicPr>
          <p:nvPr/>
        </p:nvPicPr>
        <p:blipFill rotWithShape="1">
          <a:blip r:embed="rId2"/>
          <a:srcRect t="36456" b="37214"/>
          <a:stretch/>
        </p:blipFill>
        <p:spPr>
          <a:xfrm>
            <a:off x="0" y="6405432"/>
            <a:ext cx="2538714" cy="452568"/>
          </a:xfrm>
          <a:prstGeom prst="rect">
            <a:avLst/>
          </a:prstGeom>
        </p:spPr>
      </p:pic>
    </p:spTree>
    <p:extLst>
      <p:ext uri="{BB962C8B-B14F-4D97-AF65-F5344CB8AC3E}">
        <p14:creationId xmlns:p14="http://schemas.microsoft.com/office/powerpoint/2010/main" val="2626491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AADE3458-A0A3-4BE2-98FA-0463C483137A}"/>
              </a:ext>
            </a:extLst>
          </p:cNvPr>
          <p:cNvSpPr>
            <a:spLocks noGrp="1"/>
          </p:cNvSpPr>
          <p:nvPr>
            <p:ph type="title"/>
          </p:nvPr>
        </p:nvSpPr>
        <p:spPr>
          <a:xfrm>
            <a:off x="1097280" y="286603"/>
            <a:ext cx="10058400" cy="1450757"/>
          </a:xfrm>
        </p:spPr>
        <p:txBody>
          <a:bodyPr anchor="ct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xmlns="" id="{6F662D49-5E57-4743-9312-8A0101296153}"/>
              </a:ext>
            </a:extLst>
          </p:cNvPr>
          <p:cNvSpPr>
            <a:spLocks noGrp="1"/>
          </p:cNvSpPr>
          <p:nvPr>
            <p:ph idx="1"/>
          </p:nvPr>
        </p:nvSpPr>
        <p:spPr>
          <a:xfrm>
            <a:off x="1096963" y="2675694"/>
            <a:ext cx="10058400" cy="3193294"/>
          </a:xfrm>
        </p:spPr>
        <p:txBody>
          <a:bodyPr>
            <a:normAutofit/>
          </a:bodyPr>
          <a:lstStyle/>
          <a:p>
            <a:endParaRPr lang="en-US"/>
          </a:p>
        </p:txBody>
      </p:sp>
      <p:sp>
        <p:nvSpPr>
          <p:cNvPr id="12" name="Rectangle 11">
            <a:extLst>
              <a:ext uri="{FF2B5EF4-FFF2-40B4-BE49-F238E27FC236}">
                <a16:creationId xmlns:a16="http://schemas.microsoft.com/office/drawing/2014/main" xmlns="" id="{9B834327-03F1-4931-8261-971373A5A6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xmlns="" id="{E72AEBEA-9E39-4923-8450-B9DE42EA435D}"/>
              </a:ext>
            </a:extLst>
          </p:cNvPr>
          <p:cNvPicPr>
            <a:picLocks noChangeAspect="1"/>
          </p:cNvPicPr>
          <p:nvPr/>
        </p:nvPicPr>
        <p:blipFill rotWithShape="1">
          <a:blip r:embed="rId2"/>
          <a:srcRect t="36456" b="37214"/>
          <a:stretch/>
        </p:blipFill>
        <p:spPr>
          <a:xfrm>
            <a:off x="0" y="6405432"/>
            <a:ext cx="2538714" cy="452568"/>
          </a:xfrm>
          <a:prstGeom prst="rect">
            <a:avLst/>
          </a:prstGeom>
        </p:spPr>
      </p:pic>
    </p:spTree>
    <p:extLst>
      <p:ext uri="{BB962C8B-B14F-4D97-AF65-F5344CB8AC3E}">
        <p14:creationId xmlns:p14="http://schemas.microsoft.com/office/powerpoint/2010/main" val="642842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16FE091C-2FED-4A04-8CCD-3542D1B57DAA}"/>
              </a:ext>
            </a:extLst>
          </p:cNvPr>
          <p:cNvPicPr>
            <a:picLocks noChangeAspect="1"/>
          </p:cNvPicPr>
          <p:nvPr/>
        </p:nvPicPr>
        <p:blipFill rotWithShape="1">
          <a:blip r:embed="rId2">
            <a:duotone>
              <a:schemeClr val="bg2">
                <a:shade val="45000"/>
                <a:satMod val="135000"/>
              </a:schemeClr>
              <a:prstClr val="white"/>
            </a:duotone>
            <a:alphaModFix amt="45000"/>
          </a:blip>
          <a:srcRect t="7632" b="9342"/>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D4A58FAF-229B-47E7-BBAA-D42BB5F2B7E3}"/>
              </a:ext>
            </a:extLst>
          </p:cNvPr>
          <p:cNvSpPr>
            <a:spLocks noGrp="1"/>
          </p:cNvSpPr>
          <p:nvPr>
            <p:ph type="title"/>
          </p:nvPr>
        </p:nvSpPr>
        <p:spPr>
          <a:xfrm>
            <a:off x="1097280" y="286603"/>
            <a:ext cx="10058400" cy="1450757"/>
          </a:xfrm>
        </p:spPr>
        <p:txBody>
          <a:bodyPr>
            <a:normAutofit/>
          </a:bodyPr>
          <a:lstStyle/>
          <a:p>
            <a:r>
              <a:rPr lang="en-US" dirty="0"/>
              <a:t>Theory Application – Physiological </a:t>
            </a:r>
          </a:p>
        </p:txBody>
      </p:sp>
      <p:cxnSp>
        <p:nvCxnSpPr>
          <p:cNvPr id="19" name="Straight Connector 18">
            <a:extLst>
              <a:ext uri="{FF2B5EF4-FFF2-40B4-BE49-F238E27FC236}">
                <a16:creationId xmlns:a16="http://schemas.microsoft.com/office/drawing/2014/main" xmlns=""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9107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B299A301-9A4E-4CE3-8362-4EBC31AC8179}"/>
              </a:ext>
            </a:extLst>
          </p:cNvPr>
          <p:cNvSpPr>
            <a:spLocks noGrp="1"/>
          </p:cNvSpPr>
          <p:nvPr>
            <p:ph idx="1"/>
          </p:nvPr>
        </p:nvSpPr>
        <p:spPr>
          <a:xfrm>
            <a:off x="1097280" y="2108201"/>
            <a:ext cx="10058400" cy="3760891"/>
          </a:xfrm>
        </p:spPr>
        <p:txBody>
          <a:bodyPr>
            <a:normAutofit/>
          </a:bodyPr>
          <a:lstStyle/>
          <a:p>
            <a:endParaRPr lang="en-US"/>
          </a:p>
        </p:txBody>
      </p:sp>
      <p:sp>
        <p:nvSpPr>
          <p:cNvPr id="21" name="Rectangle 20">
            <a:extLst>
              <a:ext uri="{FF2B5EF4-FFF2-40B4-BE49-F238E27FC236}">
                <a16:creationId xmlns:a16="http://schemas.microsoft.com/office/drawing/2014/main" xmlns=""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62240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16FE091C-2FED-4A04-8CCD-3542D1B57DAA}"/>
              </a:ext>
            </a:extLst>
          </p:cNvPr>
          <p:cNvPicPr>
            <a:picLocks noChangeAspect="1"/>
          </p:cNvPicPr>
          <p:nvPr/>
        </p:nvPicPr>
        <p:blipFill rotWithShape="1">
          <a:blip r:embed="rId2">
            <a:duotone>
              <a:schemeClr val="bg2">
                <a:shade val="45000"/>
                <a:satMod val="135000"/>
              </a:schemeClr>
              <a:prstClr val="white"/>
            </a:duotone>
            <a:alphaModFix amt="45000"/>
          </a:blip>
          <a:srcRect t="7632" b="9342"/>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D4A58FAF-229B-47E7-BBAA-D42BB5F2B7E3}"/>
              </a:ext>
            </a:extLst>
          </p:cNvPr>
          <p:cNvSpPr>
            <a:spLocks noGrp="1"/>
          </p:cNvSpPr>
          <p:nvPr>
            <p:ph type="title"/>
          </p:nvPr>
        </p:nvSpPr>
        <p:spPr>
          <a:xfrm>
            <a:off x="1097280" y="286603"/>
            <a:ext cx="10058400" cy="1450757"/>
          </a:xfrm>
        </p:spPr>
        <p:txBody>
          <a:bodyPr>
            <a:normAutofit/>
          </a:bodyPr>
          <a:lstStyle/>
          <a:p>
            <a:r>
              <a:rPr lang="en-US" dirty="0"/>
              <a:t>Theory Application – Psychological</a:t>
            </a:r>
          </a:p>
        </p:txBody>
      </p:sp>
      <p:cxnSp>
        <p:nvCxnSpPr>
          <p:cNvPr id="19" name="Straight Connector 18">
            <a:extLst>
              <a:ext uri="{FF2B5EF4-FFF2-40B4-BE49-F238E27FC236}">
                <a16:creationId xmlns:a16="http://schemas.microsoft.com/office/drawing/2014/main" xmlns=""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9107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B299A301-9A4E-4CE3-8362-4EBC31AC8179}"/>
              </a:ext>
            </a:extLst>
          </p:cNvPr>
          <p:cNvSpPr>
            <a:spLocks noGrp="1"/>
          </p:cNvSpPr>
          <p:nvPr>
            <p:ph idx="1"/>
          </p:nvPr>
        </p:nvSpPr>
        <p:spPr>
          <a:xfrm>
            <a:off x="1097280" y="2108201"/>
            <a:ext cx="10058400" cy="3760891"/>
          </a:xfrm>
        </p:spPr>
        <p:txBody>
          <a:bodyPr>
            <a:normAutofit/>
          </a:bodyPr>
          <a:lstStyle/>
          <a:p>
            <a:endParaRPr lang="en-US"/>
          </a:p>
        </p:txBody>
      </p:sp>
      <p:sp>
        <p:nvSpPr>
          <p:cNvPr id="21" name="Rectangle 20">
            <a:extLst>
              <a:ext uri="{FF2B5EF4-FFF2-40B4-BE49-F238E27FC236}">
                <a16:creationId xmlns:a16="http://schemas.microsoft.com/office/drawing/2014/main" xmlns=""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4783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16FE091C-2FED-4A04-8CCD-3542D1B57DAA}"/>
              </a:ext>
            </a:extLst>
          </p:cNvPr>
          <p:cNvPicPr>
            <a:picLocks noChangeAspect="1"/>
          </p:cNvPicPr>
          <p:nvPr/>
        </p:nvPicPr>
        <p:blipFill rotWithShape="1">
          <a:blip r:embed="rId2">
            <a:duotone>
              <a:schemeClr val="bg2">
                <a:shade val="45000"/>
                <a:satMod val="135000"/>
              </a:schemeClr>
              <a:prstClr val="white"/>
            </a:duotone>
            <a:alphaModFix amt="45000"/>
          </a:blip>
          <a:srcRect t="7632" b="9342"/>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D4A58FAF-229B-47E7-BBAA-D42BB5F2B7E3}"/>
              </a:ext>
            </a:extLst>
          </p:cNvPr>
          <p:cNvSpPr>
            <a:spLocks noGrp="1"/>
          </p:cNvSpPr>
          <p:nvPr>
            <p:ph type="title"/>
          </p:nvPr>
        </p:nvSpPr>
        <p:spPr>
          <a:xfrm>
            <a:off x="1097280" y="286603"/>
            <a:ext cx="10058400" cy="1450757"/>
          </a:xfrm>
        </p:spPr>
        <p:txBody>
          <a:bodyPr>
            <a:normAutofit/>
          </a:bodyPr>
          <a:lstStyle/>
          <a:p>
            <a:r>
              <a:rPr lang="en-US" dirty="0"/>
              <a:t>Theory Application – Implicit </a:t>
            </a:r>
          </a:p>
        </p:txBody>
      </p:sp>
      <p:cxnSp>
        <p:nvCxnSpPr>
          <p:cNvPr id="19" name="Straight Connector 18">
            <a:extLst>
              <a:ext uri="{FF2B5EF4-FFF2-40B4-BE49-F238E27FC236}">
                <a16:creationId xmlns:a16="http://schemas.microsoft.com/office/drawing/2014/main" xmlns=""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9107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B299A301-9A4E-4CE3-8362-4EBC31AC8179}"/>
              </a:ext>
            </a:extLst>
          </p:cNvPr>
          <p:cNvSpPr>
            <a:spLocks noGrp="1"/>
          </p:cNvSpPr>
          <p:nvPr>
            <p:ph idx="1"/>
          </p:nvPr>
        </p:nvSpPr>
        <p:spPr>
          <a:xfrm>
            <a:off x="1097280" y="2108201"/>
            <a:ext cx="10058400" cy="3760891"/>
          </a:xfrm>
        </p:spPr>
        <p:txBody>
          <a:bodyPr>
            <a:normAutofit/>
          </a:bodyPr>
          <a:lstStyle/>
          <a:p>
            <a:endParaRPr lang="en-US"/>
          </a:p>
        </p:txBody>
      </p:sp>
      <p:sp>
        <p:nvSpPr>
          <p:cNvPr id="21" name="Rectangle 20">
            <a:extLst>
              <a:ext uri="{FF2B5EF4-FFF2-40B4-BE49-F238E27FC236}">
                <a16:creationId xmlns:a16="http://schemas.microsoft.com/office/drawing/2014/main" xmlns=""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73765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B0E58038-8ACE-4AD9-B404-25C603550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16FE091C-2FED-4A04-8CCD-3542D1B57DAA}"/>
              </a:ext>
            </a:extLst>
          </p:cNvPr>
          <p:cNvPicPr>
            <a:picLocks noChangeAspect="1"/>
          </p:cNvPicPr>
          <p:nvPr/>
        </p:nvPicPr>
        <p:blipFill rotWithShape="1">
          <a:blip r:embed="rId2">
            <a:duotone>
              <a:schemeClr val="bg2">
                <a:shade val="45000"/>
                <a:satMod val="135000"/>
              </a:schemeClr>
              <a:prstClr val="white"/>
            </a:duotone>
            <a:alphaModFix amt="45000"/>
          </a:blip>
          <a:srcRect t="7632" b="9342"/>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D4A58FAF-229B-47E7-BBAA-D42BB5F2B7E3}"/>
              </a:ext>
            </a:extLst>
          </p:cNvPr>
          <p:cNvSpPr>
            <a:spLocks noGrp="1"/>
          </p:cNvSpPr>
          <p:nvPr>
            <p:ph type="title"/>
          </p:nvPr>
        </p:nvSpPr>
        <p:spPr>
          <a:xfrm>
            <a:off x="1097280" y="286603"/>
            <a:ext cx="10058400" cy="1450757"/>
          </a:xfrm>
        </p:spPr>
        <p:txBody>
          <a:bodyPr>
            <a:normAutofit/>
          </a:bodyPr>
          <a:lstStyle/>
          <a:p>
            <a:r>
              <a:rPr lang="en-US" dirty="0"/>
              <a:t>Theory Application – Quasi </a:t>
            </a:r>
          </a:p>
        </p:txBody>
      </p:sp>
      <p:cxnSp>
        <p:nvCxnSpPr>
          <p:cNvPr id="19" name="Straight Connector 18">
            <a:extLst>
              <a:ext uri="{FF2B5EF4-FFF2-40B4-BE49-F238E27FC236}">
                <a16:creationId xmlns:a16="http://schemas.microsoft.com/office/drawing/2014/main" xmlns="" id="{38A34772-9011-42B5-AA63-FD6DEC92EE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9107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B299A301-9A4E-4CE3-8362-4EBC31AC8179}"/>
              </a:ext>
            </a:extLst>
          </p:cNvPr>
          <p:cNvSpPr>
            <a:spLocks noGrp="1"/>
          </p:cNvSpPr>
          <p:nvPr>
            <p:ph idx="1"/>
          </p:nvPr>
        </p:nvSpPr>
        <p:spPr>
          <a:xfrm>
            <a:off x="1097280" y="2108201"/>
            <a:ext cx="10058400" cy="3760891"/>
          </a:xfrm>
        </p:spPr>
        <p:txBody>
          <a:bodyPr>
            <a:normAutofit/>
          </a:bodyPr>
          <a:lstStyle/>
          <a:p>
            <a:endParaRPr lang="en-US"/>
          </a:p>
        </p:txBody>
      </p:sp>
      <p:sp>
        <p:nvSpPr>
          <p:cNvPr id="21" name="Rectangle 20">
            <a:extLst>
              <a:ext uri="{FF2B5EF4-FFF2-40B4-BE49-F238E27FC236}">
                <a16:creationId xmlns:a16="http://schemas.microsoft.com/office/drawing/2014/main" xmlns="" id="{82BCDE19-2810-4337-9C49-8589C4217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666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C8DD82D3-D002-45B0-B16A-82B3DA4EFD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652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33C9E37-8A59-4350-8BDE-723B1384C39D}"/>
              </a:ext>
            </a:extLst>
          </p:cNvPr>
          <p:cNvSpPr>
            <a:spLocks noGrp="1"/>
          </p:cNvSpPr>
          <p:nvPr>
            <p:ph type="title"/>
          </p:nvPr>
        </p:nvSpPr>
        <p:spPr>
          <a:xfrm>
            <a:off x="2096948" y="643467"/>
            <a:ext cx="3073550" cy="5126203"/>
          </a:xfrm>
        </p:spPr>
        <p:txBody>
          <a:bodyPr anchor="ctr">
            <a:normAutofit/>
          </a:bodyPr>
          <a:lstStyle/>
          <a:p>
            <a:pPr algn="ctr"/>
            <a:r>
              <a:rPr lang="en-US" dirty="0"/>
              <a:t>Thank You</a:t>
            </a:r>
          </a:p>
        </p:txBody>
      </p:sp>
      <p:cxnSp>
        <p:nvCxnSpPr>
          <p:cNvPr id="31" name="Straight Connector 30">
            <a:extLst>
              <a:ext uri="{FF2B5EF4-FFF2-40B4-BE49-F238E27FC236}">
                <a16:creationId xmlns:a16="http://schemas.microsoft.com/office/drawing/2014/main" xmlns="" id="{9F09C252-16FE-4557-AD6D-BB5CA773496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9553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DFC5972B-B881-4621-B552-AC11A6D50295}"/>
              </a:ext>
            </a:extLst>
          </p:cNvPr>
          <p:cNvSpPr>
            <a:spLocks noGrp="1"/>
          </p:cNvSpPr>
          <p:nvPr>
            <p:ph idx="1"/>
          </p:nvPr>
        </p:nvSpPr>
        <p:spPr>
          <a:xfrm>
            <a:off x="5817266" y="621697"/>
            <a:ext cx="6791894" cy="5147973"/>
          </a:xfrm>
        </p:spPr>
        <p:txBody>
          <a:bodyPr anchor="ctr">
            <a:normAutofit/>
          </a:bodyPr>
          <a:lstStyle/>
          <a:p>
            <a:r>
              <a:rPr lang="en-US" dirty="0"/>
              <a:t>(Team Member Names)</a:t>
            </a:r>
          </a:p>
          <a:p>
            <a:r>
              <a:rPr lang="en-US" dirty="0" err="1"/>
              <a:t>Fnmieow</a:t>
            </a:r>
            <a:r>
              <a:rPr lang="en-US" dirty="0"/>
              <a:t> </a:t>
            </a:r>
            <a:r>
              <a:rPr lang="en-US" dirty="0" err="1"/>
              <a:t>gnweoinguiewo</a:t>
            </a:r>
            <a:endParaRPr lang="en-US" dirty="0"/>
          </a:p>
          <a:p>
            <a:r>
              <a:rPr lang="en-US" dirty="0" err="1"/>
              <a:t>Mviwongiw</a:t>
            </a:r>
            <a:r>
              <a:rPr lang="en-US" dirty="0"/>
              <a:t> </a:t>
            </a:r>
            <a:r>
              <a:rPr lang="en-US" dirty="0" err="1"/>
              <a:t>ngrjuwi</a:t>
            </a:r>
            <a:r>
              <a:rPr lang="en-US" dirty="0"/>
              <a:t> </a:t>
            </a:r>
          </a:p>
          <a:p>
            <a:r>
              <a:rPr lang="en-US" dirty="0" err="1"/>
              <a:t>Mfewo</a:t>
            </a:r>
            <a:r>
              <a:rPr lang="en-US" dirty="0"/>
              <a:t> </a:t>
            </a:r>
            <a:r>
              <a:rPr lang="en-US" dirty="0" err="1"/>
              <a:t>ouitnjg</a:t>
            </a:r>
            <a:endParaRPr lang="en-US" dirty="0"/>
          </a:p>
          <a:p>
            <a:r>
              <a:rPr lang="en-US" dirty="0" err="1"/>
              <a:t>Cmcml</a:t>
            </a:r>
            <a:r>
              <a:rPr lang="en-US" dirty="0"/>
              <a:t> </a:t>
            </a:r>
            <a:r>
              <a:rPr lang="en-US" dirty="0" err="1"/>
              <a:t>jgiovnmv</a:t>
            </a:r>
            <a:endParaRPr lang="en-US" dirty="0"/>
          </a:p>
          <a:p>
            <a:r>
              <a:rPr lang="en-US" dirty="0" err="1"/>
              <a:t>Mvklvd</a:t>
            </a:r>
            <a:r>
              <a:rPr lang="en-US" dirty="0"/>
              <a:t> </a:t>
            </a:r>
            <a:r>
              <a:rPr lang="en-US" dirty="0" err="1"/>
              <a:t>ngvnruo</a:t>
            </a:r>
            <a:endParaRPr lang="en-US" dirty="0"/>
          </a:p>
        </p:txBody>
      </p:sp>
      <p:sp>
        <p:nvSpPr>
          <p:cNvPr id="33" name="Rectangle 32">
            <a:extLst>
              <a:ext uri="{FF2B5EF4-FFF2-40B4-BE49-F238E27FC236}">
                <a16:creationId xmlns:a16="http://schemas.microsoft.com/office/drawing/2014/main" xmlns="" id="{14552793-7DFF-4EC7-AC69-D34A75D018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348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xmlns="" id="{D38A5AE8-3BE6-4056-8891-CF080BF3317D}"/>
              </a:ext>
            </a:extLst>
          </p:cNvPr>
          <p:cNvPicPr>
            <a:picLocks noChangeAspect="1"/>
          </p:cNvPicPr>
          <p:nvPr/>
        </p:nvPicPr>
        <p:blipFill rotWithShape="1">
          <a:blip r:embed="rId2"/>
          <a:srcRect l="9126" r="8054"/>
          <a:stretch/>
        </p:blipFill>
        <p:spPr>
          <a:xfrm rot="16200000">
            <a:off x="-2702260" y="2702261"/>
            <a:ext cx="6858002" cy="1453478"/>
          </a:xfrm>
          <a:prstGeom prst="rect">
            <a:avLst/>
          </a:prstGeom>
        </p:spPr>
      </p:pic>
    </p:spTree>
    <p:extLst>
      <p:ext uri="{BB962C8B-B14F-4D97-AF65-F5344CB8AC3E}">
        <p14:creationId xmlns:p14="http://schemas.microsoft.com/office/powerpoint/2010/main" val="1013318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498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45498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733C9E37-8A59-4350-8BDE-723B1384C39D}"/>
              </a:ext>
            </a:extLst>
          </p:cNvPr>
          <p:cNvSpPr>
            <a:spLocks noGrp="1"/>
          </p:cNvSpPr>
          <p:nvPr>
            <p:ph type="title"/>
          </p:nvPr>
        </p:nvSpPr>
        <p:spPr>
          <a:xfrm>
            <a:off x="2550760" y="286603"/>
            <a:ext cx="10058400" cy="1450757"/>
          </a:xfrm>
        </p:spPr>
        <p:txBody>
          <a:bodyPr anchor="ctr">
            <a:normAutofit/>
          </a:bodyPr>
          <a:lstStyle/>
          <a:p>
            <a:r>
              <a:rPr lang="en-US" dirty="0" smtClean="0">
                <a:solidFill>
                  <a:srgbClr val="FFFFFF"/>
                </a:solidFill>
              </a:rPr>
              <a:t>Physiological at Workplace</a:t>
            </a:r>
            <a:endParaRPr lang="en-US" dirty="0">
              <a:solidFill>
                <a:srgbClr val="FFFFFF"/>
              </a:solidFill>
            </a:endParaRPr>
          </a:p>
        </p:txBody>
      </p:sp>
      <p:sp>
        <p:nvSpPr>
          <p:cNvPr id="3" name="Content Placeholder 2">
            <a:extLst>
              <a:ext uri="{FF2B5EF4-FFF2-40B4-BE49-F238E27FC236}">
                <a16:creationId xmlns:a16="http://schemas.microsoft.com/office/drawing/2014/main" xmlns="" id="{DFC5972B-B881-4621-B552-AC11A6D50295}"/>
              </a:ext>
            </a:extLst>
          </p:cNvPr>
          <p:cNvSpPr>
            <a:spLocks noGrp="1"/>
          </p:cNvSpPr>
          <p:nvPr>
            <p:ph idx="1"/>
          </p:nvPr>
        </p:nvSpPr>
        <p:spPr>
          <a:xfrm>
            <a:off x="2550443" y="2675694"/>
            <a:ext cx="10058400" cy="3193294"/>
          </a:xfrm>
        </p:spPr>
        <p:txBody>
          <a:bodyPr>
            <a:normAutofit/>
          </a:bodyPr>
          <a:lstStyle/>
          <a:p>
            <a:pPr>
              <a:buFont typeface="Arial" panose="020B0604020202020204" pitchFamily="34" charset="0"/>
              <a:buChar char="•"/>
            </a:pPr>
            <a:r>
              <a:rPr lang="en-US" dirty="0" smtClean="0"/>
              <a:t>Employees are affected by physiological factors at workplace.</a:t>
            </a:r>
          </a:p>
          <a:p>
            <a:pPr>
              <a:buFont typeface="Arial" panose="020B0604020202020204" pitchFamily="34" charset="0"/>
              <a:buChar char="•"/>
            </a:pPr>
            <a:r>
              <a:rPr lang="en-US" dirty="0" smtClean="0"/>
              <a:t> Some of these physiological needs include:</a:t>
            </a:r>
          </a:p>
          <a:p>
            <a:pPr>
              <a:buFont typeface="Wingdings" panose="05000000000000000000" pitchFamily="2" charset="2"/>
              <a:buChar char="ü"/>
            </a:pPr>
            <a:r>
              <a:rPr lang="en-US" dirty="0" smtClean="0"/>
              <a:t>self—actualization needs.</a:t>
            </a:r>
          </a:p>
          <a:p>
            <a:pPr>
              <a:buFont typeface="Wingdings" panose="05000000000000000000" pitchFamily="2" charset="2"/>
              <a:buChar char="ü"/>
            </a:pPr>
            <a:r>
              <a:rPr lang="en-US" dirty="0"/>
              <a:t>Safety needs</a:t>
            </a:r>
            <a:r>
              <a:rPr lang="en-US" dirty="0" smtClean="0"/>
              <a:t>.</a:t>
            </a:r>
          </a:p>
          <a:p>
            <a:pPr>
              <a:buFont typeface="Wingdings" panose="05000000000000000000" pitchFamily="2" charset="2"/>
              <a:buChar char="ü"/>
            </a:pPr>
            <a:r>
              <a:rPr lang="en-US" dirty="0"/>
              <a:t>Social needs</a:t>
            </a:r>
            <a:r>
              <a:rPr lang="en-US" dirty="0" smtClean="0"/>
              <a:t>.</a:t>
            </a:r>
          </a:p>
          <a:p>
            <a:pPr>
              <a:buFont typeface="Wingdings" panose="05000000000000000000" pitchFamily="2" charset="2"/>
              <a:buChar char="ü"/>
            </a:pPr>
            <a:r>
              <a:rPr lang="en-US" dirty="0"/>
              <a:t>Esteem needs</a:t>
            </a:r>
          </a:p>
          <a:p>
            <a:pPr>
              <a:buFont typeface="Wingdings" panose="05000000000000000000" pitchFamily="2" charset="2"/>
              <a:buChar char="ü"/>
            </a:pP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smtClean="0"/>
          </a:p>
          <a:p>
            <a:endParaRPr lang="en-US" dirty="0"/>
          </a:p>
        </p:txBody>
      </p:sp>
      <p:sp>
        <p:nvSpPr>
          <p:cNvPr id="24" name="Rectangle 23">
            <a:extLst>
              <a:ext uri="{FF2B5EF4-FFF2-40B4-BE49-F238E27FC236}">
                <a16:creationId xmlns:a16="http://schemas.microsoft.com/office/drawing/2014/main" xmlns="" id="{9B834327-03F1-4931-8261-971373A5A6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348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xmlns="" id="{D38A5AE8-3BE6-4056-8891-CF080BF3317D}"/>
              </a:ext>
            </a:extLst>
          </p:cNvPr>
          <p:cNvPicPr>
            <a:picLocks noChangeAspect="1"/>
          </p:cNvPicPr>
          <p:nvPr/>
        </p:nvPicPr>
        <p:blipFill rotWithShape="1">
          <a:blip r:embed="rId3"/>
          <a:srcRect l="9126" r="8054"/>
          <a:stretch/>
        </p:blipFill>
        <p:spPr>
          <a:xfrm rot="16200000">
            <a:off x="-2702260" y="2702261"/>
            <a:ext cx="6858002" cy="1453478"/>
          </a:xfrm>
          <a:prstGeom prst="rect">
            <a:avLst/>
          </a:prstGeom>
        </p:spPr>
      </p:pic>
    </p:spTree>
    <p:extLst>
      <p:ext uri="{BB962C8B-B14F-4D97-AF65-F5344CB8AC3E}">
        <p14:creationId xmlns:p14="http://schemas.microsoft.com/office/powerpoint/2010/main" val="2232146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p:txBody>
          <a:bodyPr/>
          <a:lstStyle/>
          <a:p>
            <a:r>
              <a:rPr lang="en-US" dirty="0"/>
              <a:t>Birdie, A. K., &amp; Jain, M. (2016). </a:t>
            </a:r>
            <a:r>
              <a:rPr lang="en-US" i="1" dirty="0"/>
              <a:t>Organizational behavior and virtual work: Concepts and analytical approaches</a:t>
            </a:r>
            <a:r>
              <a:rPr lang="en-US" dirty="0"/>
              <a:t>.</a:t>
            </a:r>
            <a:endParaRPr lang="en-US" dirty="0" smtClean="0"/>
          </a:p>
          <a:p>
            <a:r>
              <a:rPr lang="en-US" dirty="0" err="1" smtClean="0"/>
              <a:t>Gitman</a:t>
            </a:r>
            <a:r>
              <a:rPr lang="en-US" dirty="0"/>
              <a:t>, L. J., McDaniel, C., Shah, A. J., Reece, M., </a:t>
            </a:r>
            <a:r>
              <a:rPr lang="en-US" dirty="0" err="1"/>
              <a:t>Koffel</a:t>
            </a:r>
            <a:r>
              <a:rPr lang="en-US" dirty="0"/>
              <a:t>, L., </a:t>
            </a:r>
            <a:r>
              <a:rPr lang="en-US" dirty="0" err="1"/>
              <a:t>Talsma</a:t>
            </a:r>
            <a:r>
              <a:rPr lang="en-US" dirty="0"/>
              <a:t>, B., Hyatt, J. C., ... </a:t>
            </a:r>
            <a:r>
              <a:rPr lang="en-US" dirty="0" err="1"/>
              <a:t>OpenStax</a:t>
            </a:r>
            <a:r>
              <a:rPr lang="en-US" dirty="0"/>
              <a:t> College,. (2018). </a:t>
            </a:r>
            <a:r>
              <a:rPr lang="en-US" i="1" dirty="0"/>
              <a:t>Introduction to business</a:t>
            </a:r>
            <a:r>
              <a:rPr lang="en-US" dirty="0" smtClean="0"/>
              <a:t>.</a:t>
            </a:r>
          </a:p>
          <a:p>
            <a:r>
              <a:rPr lang="en-US" dirty="0"/>
              <a:t>Reeve, J. (2018). </a:t>
            </a:r>
            <a:r>
              <a:rPr lang="en-US" i="1" dirty="0"/>
              <a:t>Understanding motivation and emotion</a:t>
            </a:r>
            <a:r>
              <a:rPr lang="en-US" dirty="0"/>
              <a:t>.</a:t>
            </a:r>
            <a:endParaRPr lang="en-US" dirty="0" smtClean="0"/>
          </a:p>
          <a:p>
            <a:endParaRPr lang="en-US" dirty="0"/>
          </a:p>
        </p:txBody>
      </p:sp>
    </p:spTree>
    <p:extLst>
      <p:ext uri="{BB962C8B-B14F-4D97-AF65-F5344CB8AC3E}">
        <p14:creationId xmlns:p14="http://schemas.microsoft.com/office/powerpoint/2010/main" val="3798745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D4A58FAF-229B-47E7-BBAA-D42BB5F2B7E3}"/>
              </a:ext>
            </a:extLst>
          </p:cNvPr>
          <p:cNvSpPr>
            <a:spLocks noGrp="1"/>
          </p:cNvSpPr>
          <p:nvPr>
            <p:ph type="title"/>
          </p:nvPr>
        </p:nvSpPr>
        <p:spPr>
          <a:xfrm>
            <a:off x="492369" y="605896"/>
            <a:ext cx="3642309" cy="5646208"/>
          </a:xfrm>
        </p:spPr>
        <p:txBody>
          <a:bodyPr anchor="ctr">
            <a:normAutofit/>
          </a:bodyPr>
          <a:lstStyle/>
          <a:p>
            <a:r>
              <a:rPr lang="en-US" sz="4400" dirty="0" smtClean="0">
                <a:solidFill>
                  <a:srgbClr val="FFFFFF"/>
                </a:solidFill>
              </a:rPr>
              <a:t>Factors Affecting Human Behavior</a:t>
            </a:r>
            <a:endParaRPr lang="en-US" sz="4400" dirty="0">
              <a:solidFill>
                <a:srgbClr val="FFFFFF"/>
              </a:solidFill>
            </a:endParaRPr>
          </a:p>
        </p:txBody>
      </p:sp>
      <p:sp>
        <p:nvSpPr>
          <p:cNvPr id="3" name="Content Placeholder 2">
            <a:extLst>
              <a:ext uri="{FF2B5EF4-FFF2-40B4-BE49-F238E27FC236}">
                <a16:creationId xmlns:a16="http://schemas.microsoft.com/office/drawing/2014/main" xmlns="" id="{B299A301-9A4E-4CE3-8362-4EBC31AC8179}"/>
              </a:ext>
            </a:extLst>
          </p:cNvPr>
          <p:cNvSpPr>
            <a:spLocks noGrp="1"/>
          </p:cNvSpPr>
          <p:nvPr>
            <p:ph idx="1"/>
          </p:nvPr>
        </p:nvSpPr>
        <p:spPr>
          <a:xfrm>
            <a:off x="4862946" y="605896"/>
            <a:ext cx="6292734" cy="5646208"/>
          </a:xfrm>
        </p:spPr>
        <p:txBody>
          <a:bodyPr anchor="ctr">
            <a:normAutofit/>
          </a:bodyPr>
          <a:lstStyle/>
          <a:p>
            <a:pPr>
              <a:buFont typeface="Arial" panose="020B0604020202020204" pitchFamily="34" charset="0"/>
              <a:buChar char="•"/>
            </a:pPr>
            <a:r>
              <a:rPr lang="en-US" sz="2400" dirty="0" smtClean="0"/>
              <a:t>There are various factors that affect human behavior at workplace.</a:t>
            </a:r>
          </a:p>
          <a:p>
            <a:pPr>
              <a:buFont typeface="Arial" panose="020B0604020202020204" pitchFamily="34" charset="0"/>
              <a:buChar char="•"/>
            </a:pPr>
            <a:r>
              <a:rPr lang="en-US" sz="2400" dirty="0" smtClean="0"/>
              <a:t>Some of these factors include:</a:t>
            </a:r>
          </a:p>
          <a:p>
            <a:pPr>
              <a:buFont typeface="Wingdings" panose="05000000000000000000" pitchFamily="2" charset="2"/>
              <a:buChar char="ü"/>
            </a:pPr>
            <a:r>
              <a:rPr lang="en-US" sz="2400" dirty="0" smtClean="0"/>
              <a:t>Gender</a:t>
            </a:r>
          </a:p>
          <a:p>
            <a:pPr>
              <a:buFont typeface="Wingdings" panose="05000000000000000000" pitchFamily="2" charset="2"/>
              <a:buChar char="ü"/>
            </a:pPr>
            <a:r>
              <a:rPr lang="en-US" sz="2400" dirty="0" smtClean="0"/>
              <a:t>Perception.</a:t>
            </a:r>
          </a:p>
          <a:p>
            <a:pPr>
              <a:buFont typeface="Wingdings" panose="05000000000000000000" pitchFamily="2" charset="2"/>
              <a:buChar char="ü"/>
            </a:pPr>
            <a:r>
              <a:rPr lang="en-US" sz="2400" dirty="0" smtClean="0"/>
              <a:t>Attitude</a:t>
            </a:r>
          </a:p>
          <a:p>
            <a:pPr>
              <a:buFont typeface="Wingdings" panose="05000000000000000000" pitchFamily="2" charset="2"/>
              <a:buChar char="ü"/>
            </a:pPr>
            <a:r>
              <a:rPr lang="en-US" sz="2400" dirty="0" smtClean="0"/>
              <a:t>Race and culture</a:t>
            </a:r>
            <a:endParaRPr lang="en-US" sz="2400" dirty="0"/>
          </a:p>
        </p:txBody>
      </p:sp>
      <p:sp>
        <p:nvSpPr>
          <p:cNvPr id="12" name="Rectangle 11">
            <a:extLst>
              <a:ext uri="{FF2B5EF4-FFF2-40B4-BE49-F238E27FC236}">
                <a16:creationId xmlns:a16="http://schemas.microsoft.com/office/drawing/2014/main" xmlns="" id="{FCAEED9E-BB91-43A0-911B-1ACD8803E3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xmlns="" id="{16FE091C-2FED-4A04-8CCD-3542D1B57DAA}"/>
              </a:ext>
            </a:extLst>
          </p:cNvPr>
          <p:cNvPicPr>
            <a:picLocks noChangeAspect="1"/>
          </p:cNvPicPr>
          <p:nvPr/>
        </p:nvPicPr>
        <p:blipFill rotWithShape="1">
          <a:blip r:embed="rId3"/>
          <a:srcRect t="36456" b="37214"/>
          <a:stretch/>
        </p:blipFill>
        <p:spPr>
          <a:xfrm>
            <a:off x="0" y="6405432"/>
            <a:ext cx="2538714" cy="452568"/>
          </a:xfrm>
          <a:prstGeom prst="rect">
            <a:avLst/>
          </a:prstGeom>
        </p:spPr>
      </p:pic>
    </p:spTree>
    <p:extLst>
      <p:ext uri="{BB962C8B-B14F-4D97-AF65-F5344CB8AC3E}">
        <p14:creationId xmlns:p14="http://schemas.microsoft.com/office/powerpoint/2010/main" val="594249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0231DED0-83EC-40CE-890D-628DC2DF196A}"/>
              </a:ext>
            </a:extLst>
          </p:cNvPr>
          <p:cNvSpPr>
            <a:spLocks noGrp="1"/>
          </p:cNvSpPr>
          <p:nvPr>
            <p:ph type="title"/>
          </p:nvPr>
        </p:nvSpPr>
        <p:spPr>
          <a:xfrm>
            <a:off x="1097280" y="286603"/>
            <a:ext cx="10058400" cy="1450757"/>
          </a:xfrm>
        </p:spPr>
        <p:txBody>
          <a:bodyPr anchor="ctr">
            <a:normAutofit/>
          </a:bodyPr>
          <a:lstStyle/>
          <a:p>
            <a:r>
              <a:rPr lang="en-US" dirty="0" smtClean="0">
                <a:solidFill>
                  <a:srgbClr val="FFFFFF"/>
                </a:solidFill>
              </a:rPr>
              <a:t>Impact of the unmet Human Needs to the Company and how they can be Met.</a:t>
            </a:r>
            <a:endParaRPr lang="en-US" dirty="0">
              <a:solidFill>
                <a:srgbClr val="FFFFFF"/>
              </a:solidFill>
            </a:endParaRPr>
          </a:p>
        </p:txBody>
      </p:sp>
      <p:sp>
        <p:nvSpPr>
          <p:cNvPr id="3" name="Content Placeholder 2">
            <a:extLst>
              <a:ext uri="{FF2B5EF4-FFF2-40B4-BE49-F238E27FC236}">
                <a16:creationId xmlns:a16="http://schemas.microsoft.com/office/drawing/2014/main" xmlns="" id="{474EDDA7-F1B5-4DB9-88D0-F271CF8E3172}"/>
              </a:ext>
            </a:extLst>
          </p:cNvPr>
          <p:cNvSpPr>
            <a:spLocks noGrp="1"/>
          </p:cNvSpPr>
          <p:nvPr>
            <p:ph idx="1"/>
          </p:nvPr>
        </p:nvSpPr>
        <p:spPr>
          <a:xfrm>
            <a:off x="1096963" y="2675694"/>
            <a:ext cx="10058400" cy="3193294"/>
          </a:xfrm>
        </p:spPr>
        <p:txBody>
          <a:bodyPr>
            <a:normAutofit fontScale="92500" lnSpcReduction="20000"/>
          </a:bodyPr>
          <a:lstStyle/>
          <a:p>
            <a:pPr>
              <a:buFont typeface="Arial" panose="020B0604020202020204" pitchFamily="34" charset="0"/>
              <a:buChar char="•"/>
            </a:pPr>
            <a:r>
              <a:rPr lang="en-US" dirty="0" smtClean="0"/>
              <a:t>Low levels of morale amongst employees.</a:t>
            </a:r>
          </a:p>
          <a:p>
            <a:pPr>
              <a:buFont typeface="Arial" panose="020B0604020202020204" pitchFamily="34" charset="0"/>
              <a:buChar char="•"/>
            </a:pPr>
            <a:r>
              <a:rPr lang="en-US" dirty="0" smtClean="0"/>
              <a:t>Low levels of self-actualization amongst the workers.</a:t>
            </a:r>
          </a:p>
          <a:p>
            <a:pPr>
              <a:buFont typeface="Arial" panose="020B0604020202020204" pitchFamily="34" charset="0"/>
              <a:buChar char="•"/>
            </a:pPr>
            <a:r>
              <a:rPr lang="en-US" dirty="0" smtClean="0"/>
              <a:t>The company will not realize its goals.</a:t>
            </a:r>
          </a:p>
          <a:p>
            <a:pPr>
              <a:buFont typeface="Arial" panose="020B0604020202020204" pitchFamily="34" charset="0"/>
              <a:buChar char="•"/>
            </a:pPr>
            <a:r>
              <a:rPr lang="en-US" dirty="0" smtClean="0"/>
              <a:t>The following are ways through which these human needs can be met:</a:t>
            </a:r>
          </a:p>
          <a:p>
            <a:pPr>
              <a:buFont typeface="Wingdings" panose="05000000000000000000" pitchFamily="2" charset="2"/>
              <a:buChar char="ü"/>
            </a:pPr>
            <a:r>
              <a:rPr lang="en-US" dirty="0" smtClean="0"/>
              <a:t>Paying reasonable salaries and wages.</a:t>
            </a:r>
          </a:p>
          <a:p>
            <a:pPr>
              <a:buFont typeface="Wingdings" panose="05000000000000000000" pitchFamily="2" charset="2"/>
              <a:buChar char="ü"/>
            </a:pPr>
            <a:r>
              <a:rPr lang="en-US" dirty="0" smtClean="0"/>
              <a:t>Some additional benefits such as payable sick leave.</a:t>
            </a:r>
          </a:p>
          <a:p>
            <a:pPr>
              <a:buFont typeface="Wingdings" panose="05000000000000000000" pitchFamily="2" charset="2"/>
              <a:buChar char="ü"/>
            </a:pPr>
            <a:r>
              <a:rPr lang="en-US" dirty="0" smtClean="0"/>
              <a:t>Meeting self-actualization needs through  mentoring, training and promotion opportunities</a:t>
            </a:r>
          </a:p>
          <a:p>
            <a:pPr>
              <a:buFont typeface="Wingdings" panose="05000000000000000000" pitchFamily="2" charset="2"/>
              <a:buChar char="ü"/>
            </a:pPr>
            <a:endParaRPr lang="en-US" dirty="0"/>
          </a:p>
        </p:txBody>
      </p:sp>
      <p:sp>
        <p:nvSpPr>
          <p:cNvPr id="12" name="Rectangle 11">
            <a:extLst>
              <a:ext uri="{FF2B5EF4-FFF2-40B4-BE49-F238E27FC236}">
                <a16:creationId xmlns:a16="http://schemas.microsoft.com/office/drawing/2014/main" xmlns="" id="{9B834327-03F1-4931-8261-971373A5A6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xmlns="" id="{6833B96E-AAE7-4BA7-AFA6-38CBF2A454C6}"/>
              </a:ext>
            </a:extLst>
          </p:cNvPr>
          <p:cNvPicPr>
            <a:picLocks noChangeAspect="1"/>
          </p:cNvPicPr>
          <p:nvPr/>
        </p:nvPicPr>
        <p:blipFill rotWithShape="1">
          <a:blip r:embed="rId3"/>
          <a:srcRect t="36456" b="37214"/>
          <a:stretch/>
        </p:blipFill>
        <p:spPr>
          <a:xfrm>
            <a:off x="0" y="6405432"/>
            <a:ext cx="2538714" cy="452568"/>
          </a:xfrm>
          <a:prstGeom prst="rect">
            <a:avLst/>
          </a:prstGeom>
        </p:spPr>
      </p:pic>
    </p:spTree>
    <p:extLst>
      <p:ext uri="{BB962C8B-B14F-4D97-AF65-F5344CB8AC3E}">
        <p14:creationId xmlns:p14="http://schemas.microsoft.com/office/powerpoint/2010/main" val="100355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xmlns="" id="{C843AFC8-D8D0-4784-B08C-6324FA88E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xmlns="" id="{854B1A56-8AFB-4D4F-8D98-1E832D6FFE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3478" y="0"/>
            <a:ext cx="465738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33C9E37-8A59-4350-8BDE-723B1384C39D}"/>
              </a:ext>
            </a:extLst>
          </p:cNvPr>
          <p:cNvSpPr>
            <a:spLocks noGrp="1"/>
          </p:cNvSpPr>
          <p:nvPr>
            <p:ph type="title"/>
          </p:nvPr>
        </p:nvSpPr>
        <p:spPr>
          <a:xfrm>
            <a:off x="1901163" y="1111753"/>
            <a:ext cx="3720353" cy="4634494"/>
          </a:xfrm>
          <a:ln w="25400" cap="sq">
            <a:noFill/>
            <a:miter lim="800000"/>
          </a:ln>
        </p:spPr>
        <p:txBody>
          <a:bodyPr anchor="ctr">
            <a:normAutofit/>
          </a:bodyPr>
          <a:lstStyle/>
          <a:p>
            <a:pPr algn="ctr"/>
            <a:r>
              <a:rPr lang="en-US" sz="4400" dirty="0">
                <a:solidFill>
                  <a:schemeClr val="bg1"/>
                </a:solidFill>
              </a:rPr>
              <a:t>Physiological</a:t>
            </a:r>
          </a:p>
        </p:txBody>
      </p:sp>
      <p:sp>
        <p:nvSpPr>
          <p:cNvPr id="3" name="Content Placeholder 2">
            <a:extLst>
              <a:ext uri="{FF2B5EF4-FFF2-40B4-BE49-F238E27FC236}">
                <a16:creationId xmlns:a16="http://schemas.microsoft.com/office/drawing/2014/main" xmlns="" id="{DFC5972B-B881-4621-B552-AC11A6D50295}"/>
              </a:ext>
            </a:extLst>
          </p:cNvPr>
          <p:cNvSpPr>
            <a:spLocks noGrp="1"/>
          </p:cNvSpPr>
          <p:nvPr>
            <p:ph idx="1"/>
          </p:nvPr>
        </p:nvSpPr>
        <p:spPr>
          <a:xfrm>
            <a:off x="6570206" y="1111753"/>
            <a:ext cx="5057396" cy="4628275"/>
          </a:xfrm>
        </p:spPr>
        <p:txBody>
          <a:bodyPr anchor="ctr">
            <a:normAutofit/>
          </a:bodyPr>
          <a:lstStyle/>
          <a:p>
            <a:endParaRPr lang="en-US" dirty="0">
              <a:solidFill>
                <a:schemeClr val="tx1">
                  <a:lumMod val="85000"/>
                  <a:lumOff val="15000"/>
                </a:schemeClr>
              </a:solidFill>
            </a:endParaRPr>
          </a:p>
        </p:txBody>
      </p:sp>
      <p:pic>
        <p:nvPicPr>
          <p:cNvPr id="4" name="Picture 3">
            <a:extLst>
              <a:ext uri="{FF2B5EF4-FFF2-40B4-BE49-F238E27FC236}">
                <a16:creationId xmlns:a16="http://schemas.microsoft.com/office/drawing/2014/main" xmlns="" id="{D38A5AE8-3BE6-4056-8891-CF080BF3317D}"/>
              </a:ext>
            </a:extLst>
          </p:cNvPr>
          <p:cNvPicPr>
            <a:picLocks noChangeAspect="1"/>
          </p:cNvPicPr>
          <p:nvPr/>
        </p:nvPicPr>
        <p:blipFill rotWithShape="1">
          <a:blip r:embed="rId2"/>
          <a:srcRect l="9126" r="8054"/>
          <a:stretch/>
        </p:blipFill>
        <p:spPr>
          <a:xfrm rot="16200000">
            <a:off x="-2702260" y="2702261"/>
            <a:ext cx="6858002" cy="1453478"/>
          </a:xfrm>
          <a:prstGeom prst="rect">
            <a:avLst/>
          </a:prstGeom>
        </p:spPr>
      </p:pic>
    </p:spTree>
    <p:extLst>
      <p:ext uri="{BB962C8B-B14F-4D97-AF65-F5344CB8AC3E}">
        <p14:creationId xmlns:p14="http://schemas.microsoft.com/office/powerpoint/2010/main" val="770084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4BA142DB-8AA7-41C6-8928-8D28BB627ABB}"/>
              </a:ext>
            </a:extLst>
          </p:cNvPr>
          <p:cNvSpPr>
            <a:spLocks noGrp="1"/>
          </p:cNvSpPr>
          <p:nvPr>
            <p:ph type="title"/>
          </p:nvPr>
        </p:nvSpPr>
        <p:spPr>
          <a:xfrm>
            <a:off x="1097280" y="286603"/>
            <a:ext cx="10058400" cy="1450757"/>
          </a:xfrm>
        </p:spPr>
        <p:txBody>
          <a:bodyPr anchor="ct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xmlns="" id="{D378CDFE-A552-498B-876C-AB95B2058683}"/>
              </a:ext>
            </a:extLst>
          </p:cNvPr>
          <p:cNvSpPr>
            <a:spLocks noGrp="1"/>
          </p:cNvSpPr>
          <p:nvPr>
            <p:ph idx="1"/>
          </p:nvPr>
        </p:nvSpPr>
        <p:spPr>
          <a:xfrm>
            <a:off x="1096963" y="2675694"/>
            <a:ext cx="10058400" cy="3193294"/>
          </a:xfrm>
        </p:spPr>
        <p:txBody>
          <a:bodyPr>
            <a:normAutofit/>
          </a:bodyPr>
          <a:lstStyle/>
          <a:p>
            <a:endParaRPr lang="en-US"/>
          </a:p>
        </p:txBody>
      </p:sp>
      <p:sp>
        <p:nvSpPr>
          <p:cNvPr id="12" name="Rectangle 11">
            <a:extLst>
              <a:ext uri="{FF2B5EF4-FFF2-40B4-BE49-F238E27FC236}">
                <a16:creationId xmlns:a16="http://schemas.microsoft.com/office/drawing/2014/main" xmlns=""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xmlns="" id="{D0BC9C14-4849-471B-A419-B6828ED8D7A7}"/>
              </a:ext>
            </a:extLst>
          </p:cNvPr>
          <p:cNvPicPr>
            <a:picLocks noChangeAspect="1"/>
          </p:cNvPicPr>
          <p:nvPr/>
        </p:nvPicPr>
        <p:blipFill rotWithShape="1">
          <a:blip r:embed="rId2"/>
          <a:srcRect t="36456" b="37214"/>
          <a:stretch/>
        </p:blipFill>
        <p:spPr>
          <a:xfrm>
            <a:off x="0" y="6405432"/>
            <a:ext cx="2538714" cy="452568"/>
          </a:xfrm>
          <a:prstGeom prst="rect">
            <a:avLst/>
          </a:prstGeom>
        </p:spPr>
      </p:pic>
    </p:spTree>
    <p:extLst>
      <p:ext uri="{BB962C8B-B14F-4D97-AF65-F5344CB8AC3E}">
        <p14:creationId xmlns:p14="http://schemas.microsoft.com/office/powerpoint/2010/main" val="423492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9E3965E-AC41-4711-9D10-E25ABB132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xmlns="" id="{1F5DC8C3-BA5F-4EED-BB9A-A14272BD82A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1">
            <a:extLst>
              <a:ext uri="{FF2B5EF4-FFF2-40B4-BE49-F238E27FC236}">
                <a16:creationId xmlns:a16="http://schemas.microsoft.com/office/drawing/2014/main" xmlns="" id="{8C6E698C-8155-4B8B-BDC9-B7299772B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xmlns="" id="{49F70B3C-65FD-433A-9470-31290CE5B9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584734" y="0"/>
            <a:ext cx="760726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5945D59D-ECAA-4F13-9FE8-FCE787D3A48F}"/>
              </a:ext>
            </a:extLst>
          </p:cNvPr>
          <p:cNvSpPr>
            <a:spLocks noGrp="1"/>
          </p:cNvSpPr>
          <p:nvPr>
            <p:ph type="title"/>
          </p:nvPr>
        </p:nvSpPr>
        <p:spPr>
          <a:xfrm>
            <a:off x="5220928" y="965200"/>
            <a:ext cx="5999002" cy="4927600"/>
          </a:xfrm>
        </p:spPr>
        <p:txBody>
          <a:bodyPr vert="horz" lIns="91440" tIns="45720" rIns="91440" bIns="45720" rtlCol="0" anchor="ctr">
            <a:normAutofit/>
          </a:bodyPr>
          <a:lstStyle/>
          <a:p>
            <a:endParaRPr lang="en-US" sz="8000" dirty="0">
              <a:solidFill>
                <a:srgbClr val="FFFFFF"/>
              </a:solidFill>
            </a:endParaRPr>
          </a:p>
        </p:txBody>
      </p:sp>
      <p:sp>
        <p:nvSpPr>
          <p:cNvPr id="16" name="Rectangle 15">
            <a:extLst>
              <a:ext uri="{FF2B5EF4-FFF2-40B4-BE49-F238E27FC236}">
                <a16:creationId xmlns:a16="http://schemas.microsoft.com/office/drawing/2014/main" xmlns="" id="{02A77498-E379-4BB1-A732-752AD46957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xmlns="" id="{102350D2-247C-4BC3-9B0E-EFFAF5A81B99}"/>
              </a:ext>
            </a:extLst>
          </p:cNvPr>
          <p:cNvPicPr>
            <a:picLocks noChangeAspect="1"/>
          </p:cNvPicPr>
          <p:nvPr/>
        </p:nvPicPr>
        <p:blipFill rotWithShape="1">
          <a:blip r:embed="rId2"/>
          <a:srcRect t="36456" b="37214"/>
          <a:stretch/>
        </p:blipFill>
        <p:spPr>
          <a:xfrm>
            <a:off x="0" y="6405432"/>
            <a:ext cx="2538714" cy="452568"/>
          </a:xfrm>
          <a:prstGeom prst="rect">
            <a:avLst/>
          </a:prstGeom>
        </p:spPr>
      </p:pic>
    </p:spTree>
    <p:extLst>
      <p:ext uri="{BB962C8B-B14F-4D97-AF65-F5344CB8AC3E}">
        <p14:creationId xmlns:p14="http://schemas.microsoft.com/office/powerpoint/2010/main" val="3115077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498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45498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733C9E37-8A59-4350-8BDE-723B1384C39D}"/>
              </a:ext>
            </a:extLst>
          </p:cNvPr>
          <p:cNvSpPr>
            <a:spLocks noGrp="1"/>
          </p:cNvSpPr>
          <p:nvPr>
            <p:ph type="title"/>
          </p:nvPr>
        </p:nvSpPr>
        <p:spPr>
          <a:xfrm>
            <a:off x="2550760" y="286603"/>
            <a:ext cx="10058400" cy="1450757"/>
          </a:xfrm>
        </p:spPr>
        <p:txBody>
          <a:bodyPr anchor="ctr">
            <a:normAutofit/>
          </a:bodyPr>
          <a:lstStyle/>
          <a:p>
            <a:r>
              <a:rPr lang="en-US" dirty="0">
                <a:solidFill>
                  <a:srgbClr val="FFFFFF"/>
                </a:solidFill>
              </a:rPr>
              <a:t>Implicit</a:t>
            </a:r>
          </a:p>
        </p:txBody>
      </p:sp>
      <p:sp>
        <p:nvSpPr>
          <p:cNvPr id="3" name="Content Placeholder 2">
            <a:extLst>
              <a:ext uri="{FF2B5EF4-FFF2-40B4-BE49-F238E27FC236}">
                <a16:creationId xmlns:a16="http://schemas.microsoft.com/office/drawing/2014/main" xmlns="" id="{DFC5972B-B881-4621-B552-AC11A6D50295}"/>
              </a:ext>
            </a:extLst>
          </p:cNvPr>
          <p:cNvSpPr>
            <a:spLocks noGrp="1"/>
          </p:cNvSpPr>
          <p:nvPr>
            <p:ph idx="1"/>
          </p:nvPr>
        </p:nvSpPr>
        <p:spPr>
          <a:xfrm>
            <a:off x="2550443" y="2675694"/>
            <a:ext cx="10058400" cy="3193294"/>
          </a:xfrm>
        </p:spPr>
        <p:txBody>
          <a:bodyPr>
            <a:normAutofit/>
          </a:bodyPr>
          <a:lstStyle/>
          <a:p>
            <a:endParaRPr lang="en-US"/>
          </a:p>
        </p:txBody>
      </p:sp>
      <p:sp>
        <p:nvSpPr>
          <p:cNvPr id="24" name="Rectangle 23">
            <a:extLst>
              <a:ext uri="{FF2B5EF4-FFF2-40B4-BE49-F238E27FC236}">
                <a16:creationId xmlns:a16="http://schemas.microsoft.com/office/drawing/2014/main" xmlns=""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348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xmlns="" id="{D38A5AE8-3BE6-4056-8891-CF080BF3317D}"/>
              </a:ext>
            </a:extLst>
          </p:cNvPr>
          <p:cNvPicPr>
            <a:picLocks noChangeAspect="1"/>
          </p:cNvPicPr>
          <p:nvPr/>
        </p:nvPicPr>
        <p:blipFill rotWithShape="1">
          <a:blip r:embed="rId2"/>
          <a:srcRect l="9126" r="8054"/>
          <a:stretch/>
        </p:blipFill>
        <p:spPr>
          <a:xfrm rot="16200000">
            <a:off x="-2702260" y="2702261"/>
            <a:ext cx="6858002" cy="1453478"/>
          </a:xfrm>
          <a:prstGeom prst="rect">
            <a:avLst/>
          </a:prstGeom>
        </p:spPr>
      </p:pic>
    </p:spTree>
    <p:extLst>
      <p:ext uri="{BB962C8B-B14F-4D97-AF65-F5344CB8AC3E}">
        <p14:creationId xmlns:p14="http://schemas.microsoft.com/office/powerpoint/2010/main" val="7104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AADE3458-A0A3-4BE2-98FA-0463C483137A}"/>
              </a:ext>
            </a:extLst>
          </p:cNvPr>
          <p:cNvSpPr>
            <a:spLocks noGrp="1"/>
          </p:cNvSpPr>
          <p:nvPr>
            <p:ph type="title"/>
          </p:nvPr>
        </p:nvSpPr>
        <p:spPr>
          <a:xfrm>
            <a:off x="1097280" y="286603"/>
            <a:ext cx="10058400" cy="1450757"/>
          </a:xfrm>
        </p:spPr>
        <p:txBody>
          <a:bodyPr anchor="ct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xmlns="" id="{6F662D49-5E57-4743-9312-8A0101296153}"/>
              </a:ext>
            </a:extLst>
          </p:cNvPr>
          <p:cNvSpPr>
            <a:spLocks noGrp="1"/>
          </p:cNvSpPr>
          <p:nvPr>
            <p:ph idx="1"/>
          </p:nvPr>
        </p:nvSpPr>
        <p:spPr>
          <a:xfrm>
            <a:off x="1096963" y="2675694"/>
            <a:ext cx="10058400" cy="3193294"/>
          </a:xfrm>
        </p:spPr>
        <p:txBody>
          <a:bodyPr>
            <a:normAutofit/>
          </a:bodyPr>
          <a:lstStyle/>
          <a:p>
            <a:endParaRPr lang="en-US"/>
          </a:p>
        </p:txBody>
      </p:sp>
      <p:sp>
        <p:nvSpPr>
          <p:cNvPr id="12" name="Rectangle 11">
            <a:extLst>
              <a:ext uri="{FF2B5EF4-FFF2-40B4-BE49-F238E27FC236}">
                <a16:creationId xmlns:a16="http://schemas.microsoft.com/office/drawing/2014/main" xmlns="" id="{9B834327-03F1-4931-8261-971373A5A6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xmlns="" id="{E72AEBEA-9E39-4923-8450-B9DE42EA435D}"/>
              </a:ext>
            </a:extLst>
          </p:cNvPr>
          <p:cNvPicPr>
            <a:picLocks noChangeAspect="1"/>
          </p:cNvPicPr>
          <p:nvPr/>
        </p:nvPicPr>
        <p:blipFill rotWithShape="1">
          <a:blip r:embed="rId2"/>
          <a:srcRect t="36456" b="37214"/>
          <a:stretch/>
        </p:blipFill>
        <p:spPr>
          <a:xfrm>
            <a:off x="0" y="6405432"/>
            <a:ext cx="2538714" cy="452568"/>
          </a:xfrm>
          <a:prstGeom prst="rect">
            <a:avLst/>
          </a:prstGeom>
        </p:spPr>
      </p:pic>
    </p:spTree>
    <p:extLst>
      <p:ext uri="{BB962C8B-B14F-4D97-AF65-F5344CB8AC3E}">
        <p14:creationId xmlns:p14="http://schemas.microsoft.com/office/powerpoint/2010/main" val="3318206319"/>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olor swatch" id="{39EBEEEF-5581-4EEC-B9D7-1DD4937AD9D9}" vid="{CF2B4488-F52B-4122-933F-C95497006C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3CD65D-61A5-43C9-A837-6EC73C7DA8AB}">
  <ds:schemaRefs>
    <ds:schemaRef ds:uri="71af3243-3dd4-4a8d-8c0d-dd76da1f02a5"/>
    <ds:schemaRef ds:uri="http://schemas.microsoft.com/office/2006/documentManagement/types"/>
    <ds:schemaRef ds:uri="http://purl.org/dc/terms/"/>
    <ds:schemaRef ds:uri="http://schemas.microsoft.com/office/infopath/2007/PartnerControls"/>
    <ds:schemaRef ds:uri="http://purl.org/dc/elements/1.1/"/>
    <ds:schemaRef ds:uri="http://www.w3.org/XML/1998/namespace"/>
    <ds:schemaRef ds:uri="http://schemas.openxmlformats.org/package/2006/metadata/core-properties"/>
    <ds:schemaRef ds:uri="16c05727-aa75-4e4a-9b5f-8a80a1165891"/>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1F006B4-A9E1-4F39-85C8-FB836F9193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RetrospectVTI</Template>
  <TotalTime>1132</TotalTime>
  <Words>670</Words>
  <Application>Microsoft Office PowerPoint</Application>
  <PresentationFormat>Widescreen</PresentationFormat>
  <Paragraphs>50</Paragraphs>
  <Slides>20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Georgia Pro Cond Light</vt:lpstr>
      <vt:lpstr>Speak Pro</vt:lpstr>
      <vt:lpstr>Wingdings</vt:lpstr>
      <vt:lpstr>RetrospectVTI</vt:lpstr>
      <vt:lpstr>Title Lorem Ipsum</vt:lpstr>
      <vt:lpstr>Physiological at Workplace</vt:lpstr>
      <vt:lpstr>Factors Affecting Human Behavior</vt:lpstr>
      <vt:lpstr>Impact of the unmet Human Needs to the Company and how they can be Met.</vt:lpstr>
      <vt:lpstr>Physiological</vt:lpstr>
      <vt:lpstr>PowerPoint Presentation</vt:lpstr>
      <vt:lpstr>PowerPoint Presentation</vt:lpstr>
      <vt:lpstr>Implicit</vt:lpstr>
      <vt:lpstr>PowerPoint Presentation</vt:lpstr>
      <vt:lpstr>PowerPoint Presentation</vt:lpstr>
      <vt:lpstr>PowerPoint Presentation</vt:lpstr>
      <vt:lpstr>Quasi</vt:lpstr>
      <vt:lpstr>PowerPoint Presentation</vt:lpstr>
      <vt:lpstr>PowerPoint Presentation</vt:lpstr>
      <vt:lpstr>Theory Application – Physiological </vt:lpstr>
      <vt:lpstr>Theory Application – Psychological</vt:lpstr>
      <vt:lpstr>Theory Application – Implicit </vt:lpstr>
      <vt:lpstr>Theory Application – Quasi </vt:lpstr>
      <vt:lpstr>Thank You</vt:lpstr>
      <vt:lpstr>References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mariam arzumanyan</dc:creator>
  <cp:lastModifiedBy>Patrick</cp:lastModifiedBy>
  <cp:revision>23</cp:revision>
  <dcterms:created xsi:type="dcterms:W3CDTF">2021-02-28T03:17:43Z</dcterms:created>
  <dcterms:modified xsi:type="dcterms:W3CDTF">2021-03-01T07:25:23Z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